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29"/>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Plastic" TargetMode="External"/><Relationship Id="rId7" Type="http://schemas.openxmlformats.org/officeDocument/2006/relationships/hyperlink" Target="https://en.wikipedia.org/wiki/Casting" TargetMode="External"/><Relationship Id="rId2" Type="http://schemas.openxmlformats.org/officeDocument/2006/relationships/hyperlink" Target="https://en.wikipedia.org/wiki/Manufacturing" TargetMode="External"/><Relationship Id="rId1" Type="http://schemas.openxmlformats.org/officeDocument/2006/relationships/slideLayout" Target="../slideLayouts/slideLayout7.xml"/><Relationship Id="rId6" Type="http://schemas.openxmlformats.org/officeDocument/2006/relationships/hyperlink" Target="https://en.wikipedia.org/wiki/Ceramic" TargetMode="External"/><Relationship Id="rId5" Type="http://schemas.openxmlformats.org/officeDocument/2006/relationships/hyperlink" Target="https://en.wikipedia.org/wiki/Metal" TargetMode="External"/><Relationship Id="rId4" Type="http://schemas.openxmlformats.org/officeDocument/2006/relationships/hyperlink" Target="https://en.wikipedia.org/wiki/Glass"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en.wikipedia.org/wiki/Cupola_furnace" TargetMode="External"/><Relationship Id="rId13" Type="http://schemas.openxmlformats.org/officeDocument/2006/relationships/hyperlink" Target="https://en.wikipedia.org/wiki/Refractory" TargetMode="External"/><Relationship Id="rId3" Type="http://schemas.openxmlformats.org/officeDocument/2006/relationships/hyperlink" Target="https://en.wikipedia.org/wiki/Detroit" TargetMode="External"/><Relationship Id="rId7" Type="http://schemas.openxmlformats.org/officeDocument/2006/relationships/hyperlink" Target="https://en.wikipedia.org/wiki/Bronze" TargetMode="External"/><Relationship Id="rId12" Type="http://schemas.openxmlformats.org/officeDocument/2006/relationships/hyperlink" Target="https://en.wikipedia.org/wiki/Refractory_brick" TargetMode="External"/><Relationship Id="rId2" Type="http://schemas.openxmlformats.org/officeDocument/2006/relationships/hyperlink" Target="https://en.wikipedia.org/wiki/Wayne_State_University" TargetMode="External"/><Relationship Id="rId1" Type="http://schemas.openxmlformats.org/officeDocument/2006/relationships/slideLayout" Target="../slideLayouts/slideLayout7.xml"/><Relationship Id="rId6" Type="http://schemas.openxmlformats.org/officeDocument/2006/relationships/hyperlink" Target="https://en.wikipedia.org/wiki/Cast_iron" TargetMode="External"/><Relationship Id="rId11" Type="http://schemas.openxmlformats.org/officeDocument/2006/relationships/hyperlink" Target="https://en.wikipedia.org/wiki/Particulates" TargetMode="External"/><Relationship Id="rId5" Type="http://schemas.openxmlformats.org/officeDocument/2006/relationships/hyperlink" Target="https://en.wikipedia.org/wiki/Foundries" TargetMode="External"/><Relationship Id="rId10" Type="http://schemas.openxmlformats.org/officeDocument/2006/relationships/hyperlink" Target="https://en.wikipedia.org/wiki/Air_pollution" TargetMode="External"/><Relationship Id="rId4" Type="http://schemas.openxmlformats.org/officeDocument/2006/relationships/hyperlink" Target="https://en.wikipedia.org/wiki/Michigan" TargetMode="External"/><Relationship Id="rId9" Type="http://schemas.openxmlformats.org/officeDocument/2006/relationships/hyperlink" Target="https://en.wikipedia.org/wiki/Smokestack" TargetMode="External"/><Relationship Id="rId14" Type="http://schemas.openxmlformats.org/officeDocument/2006/relationships/hyperlink" Target="https://en.wikipedia.org/wiki/Coke_(fuel)"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twi-global.com/technical-knowledge/faqs/what-is-welding.aspx" TargetMode="External"/><Relationship Id="rId2" Type="http://schemas.openxmlformats.org/officeDocument/2006/relationships/hyperlink" Target="https://www.twi-global.com/technical-knowledge/faqs/what-is-arc-welding" TargetMode="External"/><Relationship Id="rId1" Type="http://schemas.openxmlformats.org/officeDocument/2006/relationships/slideLayout" Target="../slideLayouts/slideLayout7.xml"/><Relationship Id="rId4" Type="http://schemas.openxmlformats.org/officeDocument/2006/relationships/image" Target="../media/image6.gif"/></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Electric_current" TargetMode="External"/><Relationship Id="rId7" Type="http://schemas.openxmlformats.org/officeDocument/2006/relationships/image" Target="../media/image8.jpeg"/><Relationship Id="rId2" Type="http://schemas.openxmlformats.org/officeDocument/2006/relationships/hyperlink" Target="https://en.wikipedia.org/wiki/Electric_resistance_welding" TargetMode="External"/><Relationship Id="rId1" Type="http://schemas.openxmlformats.org/officeDocument/2006/relationships/slideLayout" Target="../slideLayouts/slideLayout7.xml"/><Relationship Id="rId6" Type="http://schemas.openxmlformats.org/officeDocument/2006/relationships/hyperlink" Target="https://en.wikipedia.org/wiki/Spot_welding" TargetMode="External"/><Relationship Id="rId5" Type="http://schemas.openxmlformats.org/officeDocument/2006/relationships/hyperlink" Target="https://en.wikipedia.org/wiki/Electrode" TargetMode="External"/><Relationship Id="rId4" Type="http://schemas.openxmlformats.org/officeDocument/2006/relationships/hyperlink" Target="https://en.wikipedia.org/wiki/List_of_copper_alloys"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sciencedirect.com/topics/engineering/seam-welding" TargetMode="External"/><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hyperlink" Target="https://www.sciencedirect.com/topics/materials-science/spot-weldin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429000"/>
            <a:ext cx="5715000" cy="990601"/>
          </a:xfrm>
        </p:spPr>
        <p:txBody>
          <a:bodyPr>
            <a:normAutofit fontScale="90000"/>
          </a:bodyPr>
          <a:lstStyle/>
          <a:p>
            <a:r>
              <a:rPr lang="en-US" b="1" smtClean="0"/>
              <a:t>Workshop </a:t>
            </a:r>
            <a:r>
              <a:rPr lang="en-US" b="1" smtClean="0"/>
              <a:t>Technology-II</a:t>
            </a:r>
            <a:endParaRPr lang="en-US" b="1" dirty="0"/>
          </a:p>
        </p:txBody>
      </p:sp>
      <p:sp>
        <p:nvSpPr>
          <p:cNvPr id="3" name="Subtitle 2"/>
          <p:cNvSpPr>
            <a:spLocks noGrp="1"/>
          </p:cNvSpPr>
          <p:nvPr>
            <p:ph type="subTitle" idx="1"/>
          </p:nvPr>
        </p:nvSpPr>
        <p:spPr>
          <a:xfrm>
            <a:off x="0" y="4572000"/>
            <a:ext cx="5715000" cy="2286000"/>
          </a:xfrm>
        </p:spPr>
        <p:txBody>
          <a:bodyPr>
            <a:normAutofit fontScale="92500"/>
          </a:bodyPr>
          <a:lstStyle/>
          <a:p>
            <a:pPr algn="l"/>
            <a:r>
              <a:rPr lang="en-US" b="1" dirty="0" smtClean="0">
                <a:solidFill>
                  <a:srgbClr val="FF0000"/>
                </a:solidFill>
              </a:rPr>
              <a:t>Name-</a:t>
            </a:r>
            <a:r>
              <a:rPr lang="en-US" b="1" dirty="0" err="1" smtClean="0">
                <a:solidFill>
                  <a:srgbClr val="FF0000"/>
                </a:solidFill>
              </a:rPr>
              <a:t>Kapil</a:t>
            </a:r>
            <a:r>
              <a:rPr lang="en-US" b="1" dirty="0" smtClean="0">
                <a:solidFill>
                  <a:srgbClr val="FF0000"/>
                </a:solidFill>
              </a:rPr>
              <a:t> </a:t>
            </a:r>
            <a:r>
              <a:rPr lang="en-US" b="1" dirty="0" err="1" smtClean="0">
                <a:solidFill>
                  <a:srgbClr val="FF0000"/>
                </a:solidFill>
              </a:rPr>
              <a:t>Yadav</a:t>
            </a:r>
            <a:endParaRPr lang="en-US" b="1" dirty="0" smtClean="0">
              <a:solidFill>
                <a:srgbClr val="FF0000"/>
              </a:solidFill>
            </a:endParaRPr>
          </a:p>
          <a:p>
            <a:pPr algn="l"/>
            <a:r>
              <a:rPr lang="en-US" b="1" dirty="0" smtClean="0">
                <a:solidFill>
                  <a:srgbClr val="FF0000"/>
                </a:solidFill>
              </a:rPr>
              <a:t>Designation-Lecturer </a:t>
            </a:r>
          </a:p>
          <a:p>
            <a:pPr algn="l"/>
            <a:r>
              <a:rPr lang="en-US" b="1" dirty="0" err="1" smtClean="0">
                <a:solidFill>
                  <a:srgbClr val="FF0000"/>
                </a:solidFill>
              </a:rPr>
              <a:t>Deptt</a:t>
            </a:r>
            <a:r>
              <a:rPr lang="en-US" b="1" dirty="0" smtClean="0">
                <a:solidFill>
                  <a:srgbClr val="FF0000"/>
                </a:solidFill>
              </a:rPr>
              <a:t>.-Mechanical </a:t>
            </a:r>
            <a:r>
              <a:rPr lang="en-US" b="1" dirty="0" err="1" smtClean="0">
                <a:solidFill>
                  <a:srgbClr val="FF0000"/>
                </a:solidFill>
              </a:rPr>
              <a:t>Engg</a:t>
            </a:r>
            <a:r>
              <a:rPr lang="en-US" b="1" dirty="0" smtClean="0">
                <a:solidFill>
                  <a:srgbClr val="FF0000"/>
                </a:solidFill>
              </a:rPr>
              <a:t>.</a:t>
            </a:r>
          </a:p>
          <a:p>
            <a:pPr algn="l"/>
            <a:r>
              <a:rPr lang="en-US" b="1" dirty="0" smtClean="0">
                <a:solidFill>
                  <a:srgbClr val="FF0000"/>
                </a:solidFill>
              </a:rPr>
              <a:t>B.K.N. Govt. Polytechnic, </a:t>
            </a:r>
            <a:r>
              <a:rPr lang="en-US" b="1" dirty="0" err="1" smtClean="0">
                <a:solidFill>
                  <a:srgbClr val="FF0000"/>
                </a:solidFill>
              </a:rPr>
              <a:t>Narnaul</a:t>
            </a:r>
            <a:endParaRPr lang="en-US" b="1" dirty="0" smtClean="0">
              <a:solidFill>
                <a:srgbClr val="FF0000"/>
              </a:solidFill>
            </a:endParaRPr>
          </a:p>
          <a:p>
            <a:endParaRPr lang="en-US" dirty="0"/>
          </a:p>
        </p:txBody>
      </p:sp>
      <p:pic>
        <p:nvPicPr>
          <p:cNvPr id="4" name="Picture 3" descr="download (2).jpg"/>
          <p:cNvPicPr>
            <a:picLocks noChangeAspect="1"/>
          </p:cNvPicPr>
          <p:nvPr/>
        </p:nvPicPr>
        <p:blipFill>
          <a:blip r:embed="rId2"/>
          <a:stretch>
            <a:fillRect/>
          </a:stretch>
        </p:blipFill>
        <p:spPr>
          <a:xfrm>
            <a:off x="0" y="0"/>
            <a:ext cx="2152650" cy="2438400"/>
          </a:xfrm>
          <a:prstGeom prst="rect">
            <a:avLst/>
          </a:prstGeom>
        </p:spPr>
      </p:pic>
      <p:pic>
        <p:nvPicPr>
          <p:cNvPr id="5" name="Picture 4" descr="bk.jpg"/>
          <p:cNvPicPr>
            <a:picLocks noChangeAspect="1"/>
          </p:cNvPicPr>
          <p:nvPr/>
        </p:nvPicPr>
        <p:blipFill>
          <a:blip r:embed="rId3"/>
          <a:stretch>
            <a:fillRect/>
          </a:stretch>
        </p:blipFill>
        <p:spPr>
          <a:xfrm>
            <a:off x="2133600" y="0"/>
            <a:ext cx="7010400" cy="2438400"/>
          </a:xfrm>
          <a:prstGeom prst="rect">
            <a:avLst/>
          </a:prstGeom>
        </p:spPr>
      </p:pic>
      <p:pic>
        <p:nvPicPr>
          <p:cNvPr id="6" name="Picture 5" descr="images.jpg"/>
          <p:cNvPicPr>
            <a:picLocks noChangeAspect="1"/>
          </p:cNvPicPr>
          <p:nvPr/>
        </p:nvPicPr>
        <p:blipFill>
          <a:blip r:embed="rId4"/>
          <a:stretch>
            <a:fillRect/>
          </a:stretch>
        </p:blipFill>
        <p:spPr>
          <a:xfrm>
            <a:off x="5715000" y="2438400"/>
            <a:ext cx="3429000" cy="4419600"/>
          </a:xfrm>
          <a:prstGeom prst="rect">
            <a:avLst/>
          </a:prstGeom>
        </p:spPr>
      </p:pic>
      <p:sp>
        <p:nvSpPr>
          <p:cNvPr id="7" name="Rectangle 6"/>
          <p:cNvSpPr/>
          <p:nvPr/>
        </p:nvSpPr>
        <p:spPr>
          <a:xfrm>
            <a:off x="1219200" y="2667000"/>
            <a:ext cx="3588355" cy="923330"/>
          </a:xfrm>
          <a:prstGeom prst="rect">
            <a:avLst/>
          </a:prstGeom>
          <a:noFill/>
        </p:spPr>
        <p:txBody>
          <a:bodyPr wrap="none" lIns="91440" tIns="45720" rIns="91440" bIns="45720">
            <a:spAutoFit/>
          </a:bodyPr>
          <a:lstStyle/>
          <a:p>
            <a:pPr algn="ct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E-notes of</a:t>
            </a: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647974"/>
          </a:xfrm>
          <a:prstGeom prst="rect">
            <a:avLst/>
          </a:prstGeom>
          <a:noFill/>
        </p:spPr>
        <p:txBody>
          <a:bodyPr wrap="square" rtlCol="0">
            <a:spAutoFit/>
          </a:bodyPr>
          <a:lstStyle/>
          <a:p>
            <a:r>
              <a:rPr lang="en-US" sz="2400" b="1" dirty="0" smtClean="0"/>
              <a:t>Materials Used for Pattern:</a:t>
            </a:r>
          </a:p>
          <a:p>
            <a:r>
              <a:rPr lang="en-US" sz="2400" b="1" dirty="0" smtClean="0"/>
              <a:t>Some key factors are in mind before choosing a material for the pattern:</a:t>
            </a:r>
            <a:endParaRPr lang="en-US" sz="2400" dirty="0" smtClean="0"/>
          </a:p>
          <a:p>
            <a:r>
              <a:rPr lang="en-US" sz="2400" dirty="0" smtClean="0"/>
              <a:t>The materials used in the pattern should be cheap in cost and easily available in the market.</a:t>
            </a:r>
          </a:p>
          <a:p>
            <a:r>
              <a:rPr lang="en-US" sz="2400" dirty="0" smtClean="0"/>
              <a:t>The material should have a good surface finish.</a:t>
            </a:r>
          </a:p>
          <a:p>
            <a:r>
              <a:rPr lang="en-US" sz="2400" dirty="0" smtClean="0"/>
              <a:t>The material should have withstood high temperatures and does not change its shape at high temperatures.</a:t>
            </a:r>
          </a:p>
          <a:p>
            <a:endParaRPr lang="en-US" sz="2400" dirty="0" smtClean="0"/>
          </a:p>
          <a:p>
            <a:endParaRPr lang="en-US" sz="2400" dirty="0" smtClean="0"/>
          </a:p>
          <a:p>
            <a:r>
              <a:rPr lang="en-US" sz="2400" b="1" dirty="0" smtClean="0"/>
              <a:t>Generally, we use 5 different types of material to make the patter and those are:</a:t>
            </a:r>
            <a:endParaRPr lang="en-US" sz="2400" dirty="0" smtClean="0"/>
          </a:p>
          <a:p>
            <a:r>
              <a:rPr lang="en-US" sz="2400" i="1" dirty="0" smtClean="0"/>
              <a:t>Wood</a:t>
            </a:r>
            <a:endParaRPr lang="en-US" sz="2400" dirty="0" smtClean="0"/>
          </a:p>
          <a:p>
            <a:r>
              <a:rPr lang="en-US" sz="2400" i="1" dirty="0" smtClean="0"/>
              <a:t>Metals</a:t>
            </a:r>
            <a:endParaRPr lang="en-US" sz="2400" dirty="0" smtClean="0"/>
          </a:p>
          <a:p>
            <a:r>
              <a:rPr lang="en-US" sz="2400" i="1" dirty="0" smtClean="0"/>
              <a:t>Plaster of Paris</a:t>
            </a:r>
            <a:endParaRPr lang="en-US" sz="2400" dirty="0" smtClean="0"/>
          </a:p>
          <a:p>
            <a:r>
              <a:rPr lang="en-US" sz="2400" i="1" dirty="0" smtClean="0"/>
              <a:t>Plastics</a:t>
            </a:r>
            <a:endParaRPr lang="en-US" sz="2400" dirty="0" smtClean="0"/>
          </a:p>
          <a:p>
            <a:r>
              <a:rPr lang="en-US" sz="2400" i="1" dirty="0" smtClean="0"/>
              <a:t>Wax</a:t>
            </a:r>
            <a:endParaRPr lang="en-US" sz="2400"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8915400" cy="6124754"/>
          </a:xfrm>
          <a:prstGeom prst="rect">
            <a:avLst/>
          </a:prstGeom>
          <a:noFill/>
        </p:spPr>
        <p:txBody>
          <a:bodyPr wrap="square" rtlCol="0">
            <a:spAutoFit/>
          </a:bodyPr>
          <a:lstStyle/>
          <a:p>
            <a:r>
              <a:rPr lang="en-US" sz="2800" b="1" dirty="0" smtClean="0"/>
              <a:t>Different types of patterns:</a:t>
            </a:r>
          </a:p>
          <a:p>
            <a:r>
              <a:rPr lang="en-US" sz="2800" dirty="0" smtClean="0"/>
              <a:t/>
            </a:r>
            <a:br>
              <a:rPr lang="en-US" sz="2800" dirty="0" smtClean="0"/>
            </a:br>
            <a:r>
              <a:rPr lang="en-US" sz="2800" dirty="0" smtClean="0"/>
              <a:t>The common types of patterns are:</a:t>
            </a:r>
            <a:br>
              <a:rPr lang="en-US" sz="2800" dirty="0" smtClean="0"/>
            </a:br>
            <a:r>
              <a:rPr lang="en-US" sz="2800" dirty="0" smtClean="0"/>
              <a:t/>
            </a:r>
            <a:br>
              <a:rPr lang="en-US" sz="2800" dirty="0" smtClean="0"/>
            </a:br>
            <a:r>
              <a:rPr lang="en-US" sz="2800" dirty="0" smtClean="0"/>
              <a:t>1)  Single piece pattern</a:t>
            </a:r>
            <a:br>
              <a:rPr lang="en-US" sz="2800" dirty="0" smtClean="0"/>
            </a:br>
            <a:r>
              <a:rPr lang="en-US" sz="2800" dirty="0" smtClean="0"/>
              <a:t>2)  Split piece pattern</a:t>
            </a:r>
            <a:br>
              <a:rPr lang="en-US" sz="2800" dirty="0" smtClean="0"/>
            </a:br>
            <a:r>
              <a:rPr lang="en-US" sz="2800" dirty="0" smtClean="0"/>
              <a:t>3)  Loose piece pattern</a:t>
            </a:r>
            <a:br>
              <a:rPr lang="en-US" sz="2800" dirty="0" smtClean="0"/>
            </a:br>
            <a:r>
              <a:rPr lang="en-US" sz="2800" dirty="0" smtClean="0"/>
              <a:t>4)  Gated pattern</a:t>
            </a:r>
            <a:br>
              <a:rPr lang="en-US" sz="2800" dirty="0" smtClean="0"/>
            </a:br>
            <a:r>
              <a:rPr lang="en-US" sz="2800" dirty="0" smtClean="0"/>
              <a:t>5)  Match pattern</a:t>
            </a:r>
            <a:br>
              <a:rPr lang="en-US" sz="2800" dirty="0" smtClean="0"/>
            </a:br>
            <a:r>
              <a:rPr lang="en-US" sz="2800" dirty="0" smtClean="0"/>
              <a:t>6)  Sweep pattern</a:t>
            </a:r>
            <a:br>
              <a:rPr lang="en-US" sz="2800" dirty="0" smtClean="0"/>
            </a:br>
            <a:r>
              <a:rPr lang="en-US" sz="2800" dirty="0" smtClean="0"/>
              <a:t>7)  Cope and drag pattern</a:t>
            </a:r>
            <a:br>
              <a:rPr lang="en-US" sz="2800" dirty="0" smtClean="0"/>
            </a:br>
            <a:r>
              <a:rPr lang="en-US" sz="2800" dirty="0" smtClean="0"/>
              <a:t>8)  Skeleton pattern</a:t>
            </a:r>
            <a:br>
              <a:rPr lang="en-US" sz="2800" dirty="0" smtClean="0"/>
            </a:br>
            <a:r>
              <a:rPr lang="en-US" sz="2800" dirty="0" smtClean="0"/>
              <a:t>9)  Shell pattern</a:t>
            </a:r>
            <a:br>
              <a:rPr lang="en-US" sz="2800" dirty="0" smtClean="0"/>
            </a:br>
            <a:r>
              <a:rPr lang="en-US" sz="2800" dirty="0" smtClean="0"/>
              <a:t>10)  Follow board pattern</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401753"/>
          </a:xfrm>
          <a:prstGeom prst="rect">
            <a:avLst/>
          </a:prstGeom>
          <a:noFill/>
        </p:spPr>
        <p:txBody>
          <a:bodyPr wrap="square" rtlCol="0">
            <a:spAutoFit/>
          </a:bodyPr>
          <a:lstStyle/>
          <a:p>
            <a:r>
              <a:rPr lang="en-US" sz="2800" b="1" dirty="0" smtClean="0"/>
              <a:t>Molding</a:t>
            </a:r>
            <a:r>
              <a:rPr lang="en-US" sz="2800" dirty="0" smtClean="0"/>
              <a:t> or </a:t>
            </a:r>
            <a:r>
              <a:rPr lang="en-US" sz="2800" b="1" dirty="0" err="1" smtClean="0"/>
              <a:t>moulding</a:t>
            </a:r>
            <a:r>
              <a:rPr lang="en-US" sz="2800" dirty="0" smtClean="0"/>
              <a:t>  is the process of </a:t>
            </a:r>
            <a:r>
              <a:rPr lang="en-US" sz="2800" dirty="0" smtClean="0">
                <a:hlinkClick r:id="rId2" tooltip="Manufacturing"/>
              </a:rPr>
              <a:t>manufacturing</a:t>
            </a:r>
            <a:r>
              <a:rPr lang="en-US" sz="2800" dirty="0" smtClean="0"/>
              <a:t> by shaping liquid or pliable raw material using a rigid frame called a mold or matrix. This itself may have been made using a pattern or model of the final object.</a:t>
            </a:r>
          </a:p>
          <a:p>
            <a:r>
              <a:rPr lang="en-US" sz="2800" dirty="0" smtClean="0"/>
              <a:t>A </a:t>
            </a:r>
            <a:r>
              <a:rPr lang="en-US" sz="2800" b="1" dirty="0" smtClean="0"/>
              <a:t>mold</a:t>
            </a:r>
            <a:r>
              <a:rPr lang="en-US" sz="2800" dirty="0" smtClean="0"/>
              <a:t> or </a:t>
            </a:r>
            <a:r>
              <a:rPr lang="en-US" sz="2800" b="1" dirty="0" smtClean="0"/>
              <a:t>mould</a:t>
            </a:r>
            <a:r>
              <a:rPr lang="en-US" sz="2800" dirty="0" smtClean="0"/>
              <a:t> is a hollowed-out block that is filled with a liquid or pliable material such as </a:t>
            </a:r>
            <a:r>
              <a:rPr lang="en-US" sz="2800" dirty="0" smtClean="0">
                <a:hlinkClick r:id="rId3" tooltip="Plastic"/>
              </a:rPr>
              <a:t>plastic</a:t>
            </a:r>
            <a:r>
              <a:rPr lang="en-US" sz="2800" dirty="0" smtClean="0"/>
              <a:t>, </a:t>
            </a:r>
            <a:r>
              <a:rPr lang="en-US" sz="2800" dirty="0" smtClean="0">
                <a:hlinkClick r:id="rId4" tooltip="Glass"/>
              </a:rPr>
              <a:t>glass</a:t>
            </a:r>
            <a:r>
              <a:rPr lang="en-US" sz="2800" dirty="0" smtClean="0"/>
              <a:t>, </a:t>
            </a:r>
            <a:r>
              <a:rPr lang="en-US" sz="2800" dirty="0" smtClean="0">
                <a:hlinkClick r:id="rId5" tooltip="Metal"/>
              </a:rPr>
              <a:t>metal</a:t>
            </a:r>
            <a:r>
              <a:rPr lang="en-US" sz="2800" dirty="0" smtClean="0"/>
              <a:t>, or </a:t>
            </a:r>
            <a:r>
              <a:rPr lang="en-US" sz="2800" dirty="0" smtClean="0">
                <a:hlinkClick r:id="rId6" tooltip="Ceramic"/>
              </a:rPr>
              <a:t>ceramic</a:t>
            </a:r>
            <a:r>
              <a:rPr lang="en-US" sz="2800" dirty="0" smtClean="0"/>
              <a:t> raw material. The liquid hardens or sets inside the mold, adopting its shape. A mold is the counterpart to a </a:t>
            </a:r>
            <a:r>
              <a:rPr lang="en-US" sz="2800" dirty="0" smtClean="0">
                <a:hlinkClick r:id="rId7" tooltip="Casting"/>
              </a:rPr>
              <a:t>cast</a:t>
            </a:r>
            <a:r>
              <a:rPr lang="en-US" sz="2800" dirty="0" smtClean="0"/>
              <a:t>. The very common bi-valve molding process uses two molds, one for each half of the object. </a:t>
            </a:r>
            <a:r>
              <a:rPr lang="en-US" sz="2800" b="1" dirty="0" smtClean="0"/>
              <a:t>Articulated molds</a:t>
            </a:r>
            <a:r>
              <a:rPr lang="en-US" sz="2800" dirty="0" smtClean="0"/>
              <a:t> have multiple pieces that come together to form the complete mold, and then disassemble to release the finished casting; they are expensive, but necessary when the casting shape has complex overhangs.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001643"/>
          </a:xfrm>
          <a:prstGeom prst="rect">
            <a:avLst/>
          </a:prstGeom>
          <a:noFill/>
        </p:spPr>
        <p:txBody>
          <a:bodyPr wrap="square" rtlCol="0">
            <a:spAutoFit/>
          </a:bodyPr>
          <a:lstStyle/>
          <a:p>
            <a:r>
              <a:rPr lang="en-US" sz="2400" b="1" dirty="0" smtClean="0"/>
              <a:t>Cupola furnace:-</a:t>
            </a:r>
          </a:p>
          <a:p>
            <a:pPr algn="just"/>
            <a:endParaRPr lang="en-US" dirty="0" smtClean="0"/>
          </a:p>
          <a:p>
            <a:pPr algn="just"/>
            <a:endParaRPr lang="en-US" dirty="0" smtClean="0"/>
          </a:p>
          <a:p>
            <a:pPr algn="just"/>
            <a:r>
              <a:rPr lang="en-US" dirty="0" smtClean="0"/>
              <a:t>A small cupola furnace in operation at </a:t>
            </a:r>
            <a:r>
              <a:rPr lang="en-US" dirty="0" smtClean="0">
                <a:hlinkClick r:id="rId2" tooltip="Wayne State University"/>
              </a:rPr>
              <a:t>Wayne State University</a:t>
            </a:r>
            <a:r>
              <a:rPr lang="en-US" dirty="0" smtClean="0"/>
              <a:t>, in </a:t>
            </a:r>
            <a:r>
              <a:rPr lang="en-US" dirty="0" smtClean="0">
                <a:hlinkClick r:id="rId3" tooltip="Detroit"/>
              </a:rPr>
              <a:t>Detroit</a:t>
            </a:r>
            <a:r>
              <a:rPr lang="en-US" dirty="0" smtClean="0"/>
              <a:t>, </a:t>
            </a:r>
            <a:r>
              <a:rPr lang="en-US" dirty="0" smtClean="0">
                <a:hlinkClick r:id="rId4" tooltip="Michigan"/>
              </a:rPr>
              <a:t>Michigan</a:t>
            </a:r>
            <a:r>
              <a:rPr lang="en-US" dirty="0" smtClean="0"/>
              <a:t>.</a:t>
            </a:r>
          </a:p>
          <a:p>
            <a:pPr algn="just"/>
            <a:r>
              <a:rPr lang="en-US" dirty="0" smtClean="0"/>
              <a:t>A </a:t>
            </a:r>
            <a:r>
              <a:rPr lang="en-US" b="1" dirty="0" smtClean="0"/>
              <a:t>cupola</a:t>
            </a:r>
            <a:r>
              <a:rPr lang="en-US" dirty="0" smtClean="0"/>
              <a:t> or </a:t>
            </a:r>
            <a:r>
              <a:rPr lang="en-US" b="1" dirty="0" smtClean="0"/>
              <a:t>cupola furnace</a:t>
            </a:r>
            <a:r>
              <a:rPr lang="en-US" dirty="0" smtClean="0"/>
              <a:t> is a melting device used in </a:t>
            </a:r>
            <a:r>
              <a:rPr lang="en-US" dirty="0" smtClean="0">
                <a:hlinkClick r:id="rId5" tooltip="Foundries"/>
              </a:rPr>
              <a:t>foundries</a:t>
            </a:r>
            <a:r>
              <a:rPr lang="en-US" dirty="0" smtClean="0"/>
              <a:t> that can be used to melt </a:t>
            </a:r>
            <a:r>
              <a:rPr lang="en-US" dirty="0" smtClean="0">
                <a:hlinkClick r:id="rId6" tooltip="Cast iron"/>
              </a:rPr>
              <a:t>cast iron</a:t>
            </a:r>
            <a:r>
              <a:rPr lang="en-US" dirty="0" smtClean="0"/>
              <a:t>, Ni-resist iron and some </a:t>
            </a:r>
            <a:r>
              <a:rPr lang="en-US" dirty="0" smtClean="0">
                <a:hlinkClick r:id="rId7" tooltip="Bronze"/>
              </a:rPr>
              <a:t>bronzes</a:t>
            </a:r>
            <a:r>
              <a:rPr lang="en-US" dirty="0" smtClean="0"/>
              <a:t>. The cupola can be made almost any practical size. The size of a cupola is expressed in diameters and can range from 1.5 to 13 feet (0.5 to 4.0 m).</a:t>
            </a:r>
            <a:r>
              <a:rPr lang="en-US" baseline="30000" dirty="0" smtClean="0">
                <a:hlinkClick r:id="rId8"/>
              </a:rPr>
              <a:t>[1]</a:t>
            </a:r>
            <a:r>
              <a:rPr lang="en-US" dirty="0" smtClean="0"/>
              <a:t> The overall shape is cylindrical and the equipment is arranged vertically, usually supported by four legs. The overall look is similar to a large </a:t>
            </a:r>
            <a:r>
              <a:rPr lang="en-US" dirty="0" smtClean="0">
                <a:hlinkClick r:id="rId9" tooltip="Smokestack"/>
              </a:rPr>
              <a:t>smokestack</a:t>
            </a:r>
            <a:r>
              <a:rPr lang="en-US" dirty="0" smtClean="0"/>
              <a:t>.</a:t>
            </a:r>
          </a:p>
          <a:p>
            <a:pPr algn="just"/>
            <a:r>
              <a:rPr lang="en-US" dirty="0" smtClean="0"/>
              <a:t>The bottom of the cylinder is fitted with doors which swing down and out to 'drop bottom'. The top where gases escape can be open or fitted with a cap to prevent rain from entering the cupola. To </a:t>
            </a:r>
            <a:r>
              <a:rPr lang="en-US" dirty="0" smtClean="0">
                <a:hlinkClick r:id="rId10" tooltip="Air pollution"/>
              </a:rPr>
              <a:t>control emissions</a:t>
            </a:r>
            <a:r>
              <a:rPr lang="en-US" dirty="0" smtClean="0"/>
              <a:t> a cupola may be fitted with a cap that is designed to pull the gases into a device to cool the gases and remove </a:t>
            </a:r>
            <a:r>
              <a:rPr lang="en-US" dirty="0" smtClean="0">
                <a:hlinkClick r:id="rId11" tooltip="Particulates"/>
              </a:rPr>
              <a:t>particulate matter</a:t>
            </a:r>
            <a:r>
              <a:rPr lang="en-US" dirty="0" smtClean="0"/>
              <a:t>.</a:t>
            </a:r>
          </a:p>
          <a:p>
            <a:pPr algn="just"/>
            <a:r>
              <a:rPr lang="en-US" dirty="0" smtClean="0"/>
              <a:t>The shell of the cupola, being usually made of steel, has </a:t>
            </a:r>
            <a:r>
              <a:rPr lang="en-US" dirty="0" smtClean="0">
                <a:hlinkClick r:id="rId12" tooltip="Refractory brick"/>
              </a:rPr>
              <a:t>refractory brick</a:t>
            </a:r>
            <a:r>
              <a:rPr lang="en-US" dirty="0" smtClean="0"/>
              <a:t> and plastic</a:t>
            </a:r>
            <a:r>
              <a:rPr lang="en-US" baseline="30000" dirty="0" smtClean="0">
                <a:hlinkClick r:id="rId8"/>
              </a:rPr>
              <a:t>[note 1]</a:t>
            </a:r>
            <a:r>
              <a:rPr lang="en-US" dirty="0" smtClean="0"/>
              <a:t> </a:t>
            </a:r>
            <a:r>
              <a:rPr lang="en-US" dirty="0" smtClean="0">
                <a:hlinkClick r:id="rId13" tooltip="Refractory"/>
              </a:rPr>
              <a:t>refractory</a:t>
            </a:r>
            <a:r>
              <a:rPr lang="en-US" dirty="0" smtClean="0"/>
              <a:t> patching material lining it. The bottom is lined in a similar manner but often a clay and sand mixture ("</a:t>
            </a:r>
            <a:r>
              <a:rPr lang="en-US" dirty="0" err="1" smtClean="0"/>
              <a:t>bod</a:t>
            </a:r>
            <a:r>
              <a:rPr lang="en-US" dirty="0" smtClean="0"/>
              <a:t>") may be used, as this lining is temporary. Finely divided coal ("sea coal") can be mixed with the clay lining so when heated the coal decomposes and the </a:t>
            </a:r>
            <a:r>
              <a:rPr lang="en-US" dirty="0" err="1" smtClean="0"/>
              <a:t>bod</a:t>
            </a:r>
            <a:r>
              <a:rPr lang="en-US" dirty="0" smtClean="0"/>
              <a:t> becomes slightly friable, easing the opening up of the tap holes.</a:t>
            </a:r>
            <a:r>
              <a:rPr lang="en-US" baseline="30000" dirty="0" smtClean="0">
                <a:hlinkClick r:id="rId8"/>
              </a:rPr>
              <a:t>[3]</a:t>
            </a:r>
            <a:r>
              <a:rPr lang="en-US" dirty="0" smtClean="0"/>
              <a:t> The bottom lining is compressed or 'rammed' against the bottom doors. Some cupolas are fitted with cooling jackets to keep the sides cool and with oxygen injection to make the </a:t>
            </a:r>
            <a:r>
              <a:rPr lang="en-US" dirty="0" smtClean="0">
                <a:hlinkClick r:id="rId14" tooltip="Coke (fuel)"/>
              </a:rPr>
              <a:t>coke</a:t>
            </a:r>
            <a:r>
              <a:rPr lang="en-US" dirty="0" smtClean="0"/>
              <a:t> fire burn hotter.</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ownload.png"/>
          <p:cNvPicPr>
            <a:picLocks noChangeAspect="1"/>
          </p:cNvPicPr>
          <p:nvPr/>
        </p:nvPicPr>
        <p:blipFill>
          <a:blip r:embed="rId2"/>
          <a:stretch>
            <a:fillRect/>
          </a:stretch>
        </p:blipFill>
        <p:spPr>
          <a:xfrm>
            <a:off x="533400" y="381000"/>
            <a:ext cx="8001000" cy="55626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1200329"/>
          </a:xfrm>
          <a:prstGeom prst="rect">
            <a:avLst/>
          </a:prstGeom>
          <a:noFill/>
        </p:spPr>
        <p:txBody>
          <a:bodyPr wrap="square" rtlCol="0">
            <a:spAutoFit/>
          </a:bodyPr>
          <a:lstStyle/>
          <a:p>
            <a:r>
              <a:rPr lang="en-US" b="1" dirty="0" smtClean="0"/>
              <a:t>Forging</a:t>
            </a:r>
            <a:r>
              <a:rPr lang="en-US" dirty="0" smtClean="0"/>
              <a:t> is a manufacturing process involving the shaping of a metal through hammering, pressing, or rolling. These compressive forces are delivered with a hammer or die. </a:t>
            </a:r>
            <a:r>
              <a:rPr lang="en-US" b="1" dirty="0" smtClean="0"/>
              <a:t>Forging</a:t>
            </a:r>
            <a:r>
              <a:rPr lang="en-US" dirty="0" smtClean="0"/>
              <a:t> is often categorized according to the temperature at which it is performed—cold, warm, or hot </a:t>
            </a:r>
            <a:r>
              <a:rPr lang="en-US" b="1" dirty="0" smtClean="0"/>
              <a:t>forging</a:t>
            </a:r>
            <a:r>
              <a:rPr lang="en-US" dirty="0" smtClean="0"/>
              <a:t>. A wide range of metals can be </a:t>
            </a:r>
            <a:r>
              <a:rPr lang="en-US" b="1" dirty="0" smtClean="0"/>
              <a:t>forged</a:t>
            </a:r>
            <a:r>
              <a:rPr lang="en-US" dirty="0" smtClean="0"/>
              <a:t>.</a:t>
            </a:r>
            <a:endParaRPr lang="en-US" dirty="0"/>
          </a:p>
        </p:txBody>
      </p:sp>
      <p:pic>
        <p:nvPicPr>
          <p:cNvPr id="3" name="Picture 2" descr="download (1).jpg"/>
          <p:cNvPicPr>
            <a:picLocks noChangeAspect="1"/>
          </p:cNvPicPr>
          <p:nvPr/>
        </p:nvPicPr>
        <p:blipFill>
          <a:blip r:embed="rId2"/>
          <a:stretch>
            <a:fillRect/>
          </a:stretch>
        </p:blipFill>
        <p:spPr>
          <a:xfrm>
            <a:off x="990600" y="1295400"/>
            <a:ext cx="6705600" cy="48006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52400"/>
            <a:ext cx="9144000" cy="1200329"/>
          </a:xfrm>
          <a:prstGeom prst="rect">
            <a:avLst/>
          </a:prstGeom>
          <a:noFill/>
        </p:spPr>
        <p:txBody>
          <a:bodyPr wrap="square" rtlCol="0">
            <a:spAutoFit/>
          </a:bodyPr>
          <a:lstStyle/>
          <a:p>
            <a:r>
              <a:rPr lang="en-US" dirty="0" smtClean="0"/>
              <a:t>In metalworking, </a:t>
            </a:r>
            <a:r>
              <a:rPr lang="en-US" b="1" dirty="0" smtClean="0"/>
              <a:t>rolling</a:t>
            </a:r>
            <a:r>
              <a:rPr lang="en-US" dirty="0" smtClean="0"/>
              <a:t> is a metal forming process in which metal stock is passed through one or more pairs of rolls to reduce the thickness and to make the thickness uniform. The concept is similar to the </a:t>
            </a:r>
            <a:r>
              <a:rPr lang="en-US" b="1" dirty="0" smtClean="0"/>
              <a:t>rolling</a:t>
            </a:r>
            <a:r>
              <a:rPr lang="en-US" dirty="0" smtClean="0"/>
              <a:t> of dough. </a:t>
            </a:r>
            <a:r>
              <a:rPr lang="en-US" b="1" dirty="0" smtClean="0"/>
              <a:t>Rolling</a:t>
            </a:r>
            <a:r>
              <a:rPr lang="en-US" dirty="0" smtClean="0"/>
              <a:t> is classified according to the temperature of the metal </a:t>
            </a:r>
            <a:r>
              <a:rPr lang="en-US" b="1" dirty="0" smtClean="0"/>
              <a:t>rolled</a:t>
            </a:r>
            <a:r>
              <a:rPr lang="en-US" dirty="0" smtClean="0"/>
              <a:t>.</a:t>
            </a:r>
            <a:endParaRPr lang="en-US" dirty="0"/>
          </a:p>
        </p:txBody>
      </p:sp>
      <p:pic>
        <p:nvPicPr>
          <p:cNvPr id="3" name="Picture 2" descr="download (1).png"/>
          <p:cNvPicPr>
            <a:picLocks noChangeAspect="1"/>
          </p:cNvPicPr>
          <p:nvPr/>
        </p:nvPicPr>
        <p:blipFill>
          <a:blip r:embed="rId2"/>
          <a:stretch>
            <a:fillRect/>
          </a:stretch>
        </p:blipFill>
        <p:spPr>
          <a:xfrm>
            <a:off x="1752600" y="1295400"/>
            <a:ext cx="5715000" cy="5029199"/>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void-use-of-plastic-3-728.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28600"/>
            <a:ext cx="9144000" cy="2800767"/>
          </a:xfrm>
          <a:prstGeom prst="rect">
            <a:avLst/>
          </a:prstGeom>
          <a:noFill/>
        </p:spPr>
        <p:txBody>
          <a:bodyPr wrap="square" rtlCol="0">
            <a:spAutoFit/>
          </a:bodyPr>
          <a:lstStyle/>
          <a:p>
            <a:r>
              <a:rPr lang="en-US" sz="3600" b="1" dirty="0" smtClean="0"/>
              <a:t>Welding:- </a:t>
            </a:r>
            <a:r>
              <a:rPr lang="en-US" sz="2800" dirty="0" smtClean="0"/>
              <a:t>Welding is a fabrication process whereby two or more parts are fused together by means of heat, pressure or both forming a join as the parts cool. Welding is usually used on metals and thermoplastics but can also be used on wood. The completed welded joint may be referred to as a </a:t>
            </a:r>
            <a:r>
              <a:rPr lang="en-US" sz="2800" dirty="0" err="1" smtClean="0"/>
              <a:t>weldment</a:t>
            </a:r>
            <a:r>
              <a:rPr lang="en-US" dirty="0" smtClean="0"/>
              <a:t>.</a:t>
            </a:r>
            <a:endParaRPr lang="en-US" dirty="0"/>
          </a:p>
        </p:txBody>
      </p:sp>
      <p:pic>
        <p:nvPicPr>
          <p:cNvPr id="3" name="Picture 2" descr="welding-and-its-types-5-638.jpg"/>
          <p:cNvPicPr>
            <a:picLocks noChangeAspect="1"/>
          </p:cNvPicPr>
          <p:nvPr/>
        </p:nvPicPr>
        <p:blipFill>
          <a:blip r:embed="rId2"/>
          <a:stretch>
            <a:fillRect/>
          </a:stretch>
        </p:blipFill>
        <p:spPr>
          <a:xfrm>
            <a:off x="457200" y="2895600"/>
            <a:ext cx="8382000" cy="39624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04800"/>
            <a:ext cx="8458200" cy="5909310"/>
          </a:xfrm>
          <a:prstGeom prst="rect">
            <a:avLst/>
          </a:prstGeom>
          <a:noFill/>
        </p:spPr>
        <p:txBody>
          <a:bodyPr wrap="square" rtlCol="0">
            <a:spAutoFit/>
          </a:bodyPr>
          <a:lstStyle/>
          <a:p>
            <a:r>
              <a:rPr lang="en-US" b="1" dirty="0" smtClean="0"/>
              <a:t>Common </a:t>
            </a:r>
            <a:r>
              <a:rPr lang="en-US" b="1" smtClean="0"/>
              <a:t>Welding Joints</a:t>
            </a:r>
            <a:endParaRPr lang="en-US" b="1" dirty="0" smtClean="0"/>
          </a:p>
          <a:p>
            <a:r>
              <a:rPr lang="en-US" b="1" dirty="0" smtClean="0"/>
              <a:t>Butt Joint</a:t>
            </a:r>
          </a:p>
          <a:p>
            <a:r>
              <a:rPr lang="en-US" dirty="0" smtClean="0"/>
              <a:t>A connection between the ends or edges of two parts making an angle to one another of 135-180° inclusive in the region of the joint.</a:t>
            </a:r>
          </a:p>
          <a:p>
            <a:r>
              <a:rPr lang="en-US" b="1" dirty="0" smtClean="0"/>
              <a:t>T Joint</a:t>
            </a:r>
          </a:p>
          <a:p>
            <a:r>
              <a:rPr lang="en-US" dirty="0" smtClean="0"/>
              <a:t>A connection between the end or edge of one part and the face of the other part, the parts making an angle to one another of more than 5 up to and including 90° in the region of the joint.</a:t>
            </a:r>
          </a:p>
          <a:p>
            <a:r>
              <a:rPr lang="en-US" b="1" dirty="0" smtClean="0"/>
              <a:t>Corner Joint</a:t>
            </a:r>
          </a:p>
          <a:p>
            <a:r>
              <a:rPr lang="en-US" dirty="0" smtClean="0"/>
              <a:t>A connection between the ends or edges of two parts making an angle to one another of more than 30 but less than 135° in the region of the joint.</a:t>
            </a:r>
          </a:p>
          <a:p>
            <a:r>
              <a:rPr lang="en-US" b="1" dirty="0" smtClean="0"/>
              <a:t>Edge Joint</a:t>
            </a:r>
          </a:p>
          <a:p>
            <a:r>
              <a:rPr lang="en-US" dirty="0" smtClean="0"/>
              <a:t>A connection between the edges of two parts making an angle to one another of 0 to 30° inclusive in the region of the joint.</a:t>
            </a:r>
          </a:p>
          <a:p>
            <a:r>
              <a:rPr lang="en-US" b="1" dirty="0" smtClean="0"/>
              <a:t>Cruciform Joint</a:t>
            </a:r>
          </a:p>
          <a:p>
            <a:r>
              <a:rPr lang="en-US" dirty="0" smtClean="0"/>
              <a:t>A connection in which two flat plates or two bars are welded to another flat plate at right angles and on the same axis.</a:t>
            </a:r>
          </a:p>
          <a:p>
            <a:r>
              <a:rPr lang="en-US" b="1" dirty="0" smtClean="0"/>
              <a:t>Lap Joint</a:t>
            </a:r>
          </a:p>
          <a:p>
            <a:r>
              <a:rPr lang="en-US" dirty="0" smtClean="0"/>
              <a:t>A connection between two overlapping parts making an angle to one another of 0-5° inclusive in the region of the weld or welds.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28600"/>
            <a:ext cx="8991600" cy="3139321"/>
          </a:xfrm>
          <a:prstGeom prst="rect">
            <a:avLst/>
          </a:prstGeom>
          <a:noFill/>
        </p:spPr>
        <p:txBody>
          <a:bodyPr wrap="square" rtlCol="0">
            <a:spAutoFit/>
          </a:bodyPr>
          <a:lstStyle/>
          <a:p>
            <a:r>
              <a:rPr lang="en-US" b="1" dirty="0" smtClean="0"/>
              <a:t>Tungsten Inert Gas (TIG) welding, also known as Gas Tungsten Arc Welding (GTAW) is an arc welding process that produces the weld with a non-consumable tungsten electrode.</a:t>
            </a:r>
          </a:p>
          <a:p>
            <a:endParaRPr lang="en-US" b="1" dirty="0" smtClean="0"/>
          </a:p>
          <a:p>
            <a:r>
              <a:rPr lang="en-US" dirty="0" smtClean="0"/>
              <a:t>In the TIG welding process the arc is formed between a pointed tungsten electrode and the </a:t>
            </a:r>
            <a:r>
              <a:rPr lang="en-US" dirty="0" err="1" smtClean="0"/>
              <a:t>workpiece</a:t>
            </a:r>
            <a:r>
              <a:rPr lang="en-US" dirty="0" smtClean="0"/>
              <a:t> in an inert atmosphere of argon or helium. The small intense arc provided by the pointed electrode is ideal for high quality and precision welding. Because the electrode is not consumed during welding, the TIG welder does not have to balance the heat input from the arc as the metal is deposited from the melting electrode. When filler metal is required, it must be added separately to the </a:t>
            </a:r>
            <a:r>
              <a:rPr lang="en-US" dirty="0" err="1" smtClean="0"/>
              <a:t>weldpool</a:t>
            </a:r>
            <a:r>
              <a:rPr lang="en-US" dirty="0" smtClean="0"/>
              <a:t>.</a:t>
            </a:r>
          </a:p>
          <a:p>
            <a:r>
              <a:rPr lang="en-US" dirty="0" smtClean="0"/>
              <a:t/>
            </a:r>
            <a:br>
              <a:rPr lang="en-US" dirty="0" smtClean="0"/>
            </a:br>
            <a:endParaRPr lang="en-US" dirty="0"/>
          </a:p>
        </p:txBody>
      </p:sp>
      <p:pic>
        <p:nvPicPr>
          <p:cNvPr id="3" name="Picture 2" descr="9692.gif"/>
          <p:cNvPicPr>
            <a:picLocks noChangeAspect="1"/>
          </p:cNvPicPr>
          <p:nvPr/>
        </p:nvPicPr>
        <p:blipFill>
          <a:blip r:embed="rId2"/>
          <a:stretch>
            <a:fillRect/>
          </a:stretch>
        </p:blipFill>
        <p:spPr>
          <a:xfrm>
            <a:off x="2057400" y="3200400"/>
            <a:ext cx="4953000" cy="3429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4247317"/>
          </a:xfrm>
          <a:prstGeom prst="rect">
            <a:avLst/>
          </a:prstGeom>
          <a:noFill/>
        </p:spPr>
        <p:txBody>
          <a:bodyPr wrap="square" rtlCol="0">
            <a:spAutoFit/>
          </a:bodyPr>
          <a:lstStyle/>
          <a:p>
            <a:r>
              <a:rPr lang="en-US" b="1" dirty="0" smtClean="0"/>
              <a:t>Metal Inert Gas (MIG) welding is an </a:t>
            </a:r>
            <a:r>
              <a:rPr lang="en-US" b="1" dirty="0" smtClean="0">
                <a:hlinkClick r:id="rId2" tooltip="What is Arc Welding? - Definition and Process Types"/>
              </a:rPr>
              <a:t>arc welding</a:t>
            </a:r>
            <a:r>
              <a:rPr lang="en-US" b="1" dirty="0" smtClean="0"/>
              <a:t> process that uses a continuous solid wire electrode heated and fed into the weld pool from a welding gun. The two base materials are melted together forming a join. The gun feeds a shielding gas alongside the electrode helping protect the weld pool from airborne contaminants.</a:t>
            </a:r>
          </a:p>
          <a:p>
            <a:r>
              <a:rPr lang="en-US" dirty="0" smtClean="0"/>
              <a:t>MIG/MAG welding is a versatile technique suitable for both thin sheet and thick section components. An arc is struck between the end of a wire electrode and the </a:t>
            </a:r>
            <a:r>
              <a:rPr lang="en-US" dirty="0" err="1" smtClean="0"/>
              <a:t>workpiece</a:t>
            </a:r>
            <a:r>
              <a:rPr lang="en-US" dirty="0" smtClean="0"/>
              <a:t>, melting both of them to form a weld pool. The wire serves as both heat source (via the arc at the wire tip) and filler metal for the </a:t>
            </a:r>
            <a:r>
              <a:rPr lang="en-US" dirty="0" smtClean="0">
                <a:hlinkClick r:id="rId3" tooltip="What is Welding? - Definition, Processes and Types of Welds"/>
              </a:rPr>
              <a:t>welding joint</a:t>
            </a:r>
            <a:r>
              <a:rPr lang="en-US" dirty="0" smtClean="0"/>
              <a:t>. The wire is fed through a copper contact tube (contact tip) which conducts welding current into the wire. The weld pool is protected from the surrounding atmosphere by a shielding gas fed through a nozzle surrounding the wire. Shielding gas selection depends on the material being welded and the application. The wire is fed from a reel by a motor drive, and the welder moves the welding torch along the joint line. Wires may be solid (simple drawn wires), or cored (composites formed from a metal sheath with a powdered flux or metal filling). Consumables are generally competitively priced compared with those for other processes. The process offers high productivity, as the wire is continuously fed.</a:t>
            </a:r>
            <a:endParaRPr lang="en-US" dirty="0"/>
          </a:p>
        </p:txBody>
      </p:sp>
      <p:pic>
        <p:nvPicPr>
          <p:cNvPr id="3" name="Picture 2" descr="9594.gif"/>
          <p:cNvPicPr>
            <a:picLocks noChangeAspect="1"/>
          </p:cNvPicPr>
          <p:nvPr/>
        </p:nvPicPr>
        <p:blipFill>
          <a:blip r:embed="rId4"/>
          <a:stretch>
            <a:fillRect/>
          </a:stretch>
        </p:blipFill>
        <p:spPr>
          <a:xfrm>
            <a:off x="2438400" y="4267200"/>
            <a:ext cx="3505200" cy="25908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1938992"/>
          </a:xfrm>
          <a:prstGeom prst="rect">
            <a:avLst/>
          </a:prstGeom>
          <a:noFill/>
        </p:spPr>
        <p:txBody>
          <a:bodyPr wrap="square" rtlCol="0">
            <a:spAutoFit/>
          </a:bodyPr>
          <a:lstStyle/>
          <a:p>
            <a:r>
              <a:rPr lang="en-US" sz="2400" b="1" dirty="0" smtClean="0"/>
              <a:t>Submerged</a:t>
            </a:r>
            <a:r>
              <a:rPr lang="en-US" sz="2400" dirty="0" smtClean="0"/>
              <a:t>-</a:t>
            </a:r>
            <a:r>
              <a:rPr lang="en-US" sz="2400" b="1" dirty="0" smtClean="0"/>
              <a:t>arc welding</a:t>
            </a:r>
            <a:r>
              <a:rPr lang="en-US" sz="2400" dirty="0" smtClean="0"/>
              <a:t> (</a:t>
            </a:r>
            <a:r>
              <a:rPr lang="en-US" sz="2400" b="1" dirty="0" smtClean="0"/>
              <a:t>SAW</a:t>
            </a:r>
            <a:r>
              <a:rPr lang="en-US" sz="2400" dirty="0" smtClean="0"/>
              <a:t>) is a common </a:t>
            </a:r>
            <a:r>
              <a:rPr lang="en-US" sz="2400" b="1" dirty="0" smtClean="0"/>
              <a:t>arc welding</a:t>
            </a:r>
            <a:r>
              <a:rPr lang="en-US" sz="2400" dirty="0" smtClean="0"/>
              <a:t> process that involves the formation of an </a:t>
            </a:r>
            <a:r>
              <a:rPr lang="en-US" sz="2400" b="1" dirty="0" smtClean="0"/>
              <a:t>arc</a:t>
            </a:r>
            <a:r>
              <a:rPr lang="en-US" sz="2400" dirty="0" smtClean="0"/>
              <a:t> between a continuously fed electrode and the </a:t>
            </a:r>
            <a:r>
              <a:rPr lang="en-US" sz="2400" dirty="0" err="1" smtClean="0"/>
              <a:t>workpiece</a:t>
            </a:r>
            <a:r>
              <a:rPr lang="en-US" sz="2400" dirty="0" smtClean="0"/>
              <a:t>. A blanket of powdered flux generates a protective gas shield and a slag (and may also be used to add alloying elements to the </a:t>
            </a:r>
            <a:r>
              <a:rPr lang="en-US" sz="2400" b="1" dirty="0" smtClean="0"/>
              <a:t>weld</a:t>
            </a:r>
            <a:r>
              <a:rPr lang="en-US" sz="2400" dirty="0" smtClean="0"/>
              <a:t> pool) which protects the </a:t>
            </a:r>
            <a:r>
              <a:rPr lang="en-US" sz="2400" b="1" dirty="0" smtClean="0"/>
              <a:t>weld</a:t>
            </a:r>
            <a:r>
              <a:rPr lang="en-US" sz="2400" dirty="0" smtClean="0"/>
              <a:t> zone.</a:t>
            </a:r>
            <a:endParaRPr lang="en-US" sz="2400" dirty="0"/>
          </a:p>
        </p:txBody>
      </p:sp>
      <p:pic>
        <p:nvPicPr>
          <p:cNvPr id="3" name="Picture 2" descr="220px-Submerged_arc_welding_schematic.svg.png"/>
          <p:cNvPicPr>
            <a:picLocks noChangeAspect="1"/>
          </p:cNvPicPr>
          <p:nvPr/>
        </p:nvPicPr>
        <p:blipFill>
          <a:blip r:embed="rId2"/>
          <a:stretch>
            <a:fillRect/>
          </a:stretch>
        </p:blipFill>
        <p:spPr>
          <a:xfrm>
            <a:off x="1676400" y="1828800"/>
            <a:ext cx="5638800" cy="480059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3139321"/>
          </a:xfrm>
          <a:prstGeom prst="rect">
            <a:avLst/>
          </a:prstGeom>
          <a:noFill/>
        </p:spPr>
        <p:txBody>
          <a:bodyPr wrap="square" rtlCol="0">
            <a:spAutoFit/>
          </a:bodyPr>
          <a:lstStyle/>
          <a:p>
            <a:r>
              <a:rPr lang="en-US" b="1" dirty="0" smtClean="0"/>
              <a:t>Spot welding</a:t>
            </a:r>
            <a:r>
              <a:rPr lang="en-US" dirty="0" smtClean="0"/>
              <a:t> (or </a:t>
            </a:r>
            <a:r>
              <a:rPr lang="en-US" b="1" dirty="0" smtClean="0"/>
              <a:t>resistance spot welding</a:t>
            </a:r>
            <a:r>
              <a:rPr lang="en-US" dirty="0" smtClean="0"/>
              <a:t>) is a type of </a:t>
            </a:r>
            <a:r>
              <a:rPr lang="en-US" dirty="0" smtClean="0">
                <a:hlinkClick r:id="rId2" tooltip="Electric resistance welding"/>
              </a:rPr>
              <a:t>electric resistance welding</a:t>
            </a:r>
            <a:r>
              <a:rPr lang="en-US" dirty="0" smtClean="0"/>
              <a:t> used to weld various sheet metal products, through a process in which contacting metal surface points are joined by the heat obtained from resistance to </a:t>
            </a:r>
            <a:r>
              <a:rPr lang="en-US" dirty="0" smtClean="0">
                <a:hlinkClick r:id="rId3" tooltip="Electric current"/>
              </a:rPr>
              <a:t>electric current</a:t>
            </a:r>
            <a:r>
              <a:rPr lang="en-US" dirty="0" smtClean="0"/>
              <a:t>.</a:t>
            </a:r>
          </a:p>
          <a:p>
            <a:r>
              <a:rPr lang="en-US" dirty="0" smtClean="0"/>
              <a:t>The process uses two shaped </a:t>
            </a:r>
            <a:r>
              <a:rPr lang="en-US" dirty="0" smtClean="0">
                <a:hlinkClick r:id="rId4" tooltip="List of copper alloys"/>
              </a:rPr>
              <a:t>copper alloy</a:t>
            </a:r>
            <a:r>
              <a:rPr lang="en-US" dirty="0" smtClean="0"/>
              <a:t> </a:t>
            </a:r>
            <a:r>
              <a:rPr lang="en-US" dirty="0" smtClean="0">
                <a:hlinkClick r:id="rId5" tooltip="Electrode"/>
              </a:rPr>
              <a:t>electrodes</a:t>
            </a:r>
            <a:r>
              <a:rPr lang="en-US" dirty="0" smtClean="0"/>
              <a:t> to concentrate welding current into a small "spot" and to simultaneously clamp the sheets together. Work-pieces are held together under pressure exerted by electrodes. Typically the sheets are in the 0.5 to 3 mm (0.020 to 0.118 in) thickness range. Forcing a large current through the spot will melt the metal and form the weld. The attractive feature of spot welding is that much energy can be delivered to the spot in a very short time (approximately 10–100 milliseconds).</a:t>
            </a:r>
            <a:r>
              <a:rPr lang="en-US" baseline="30000" dirty="0" smtClean="0">
                <a:hlinkClick r:id="rId6"/>
              </a:rPr>
              <a:t>[2]</a:t>
            </a:r>
            <a:r>
              <a:rPr lang="en-US" dirty="0" smtClean="0"/>
              <a:t> That permits the welding to occur without excessive heating of the remainder of the sheet.</a:t>
            </a:r>
          </a:p>
          <a:p>
            <a:endParaRPr lang="en-US" dirty="0"/>
          </a:p>
        </p:txBody>
      </p:sp>
      <p:pic>
        <p:nvPicPr>
          <p:cNvPr id="3" name="Picture 2" descr="download.jpg"/>
          <p:cNvPicPr>
            <a:picLocks noChangeAspect="1"/>
          </p:cNvPicPr>
          <p:nvPr/>
        </p:nvPicPr>
        <p:blipFill>
          <a:blip r:embed="rId7"/>
          <a:stretch>
            <a:fillRect/>
          </a:stretch>
        </p:blipFill>
        <p:spPr>
          <a:xfrm>
            <a:off x="1752600" y="3124200"/>
            <a:ext cx="4876800" cy="321945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ownload.jpg"/>
          <p:cNvPicPr>
            <a:picLocks noChangeAspect="1"/>
          </p:cNvPicPr>
          <p:nvPr/>
        </p:nvPicPr>
        <p:blipFill>
          <a:blip r:embed="rId2"/>
          <a:stretch>
            <a:fillRect/>
          </a:stretch>
        </p:blipFill>
        <p:spPr>
          <a:xfrm>
            <a:off x="2209800" y="3276600"/>
            <a:ext cx="4724400" cy="3086100"/>
          </a:xfrm>
          <a:prstGeom prst="rect">
            <a:avLst/>
          </a:prstGeom>
        </p:spPr>
      </p:pic>
      <p:sp>
        <p:nvSpPr>
          <p:cNvPr id="3" name="TextBox 2"/>
          <p:cNvSpPr txBox="1"/>
          <p:nvPr/>
        </p:nvSpPr>
        <p:spPr>
          <a:xfrm>
            <a:off x="0" y="0"/>
            <a:ext cx="9144000" cy="3416320"/>
          </a:xfrm>
          <a:prstGeom prst="rect">
            <a:avLst/>
          </a:prstGeom>
          <a:noFill/>
        </p:spPr>
        <p:txBody>
          <a:bodyPr wrap="square" rtlCol="0">
            <a:spAutoFit/>
          </a:bodyPr>
          <a:lstStyle/>
          <a:p>
            <a:r>
              <a:rPr lang="en-US" dirty="0" smtClean="0"/>
              <a:t>Resistance Seam Welding</a:t>
            </a:r>
          </a:p>
          <a:p>
            <a:r>
              <a:rPr lang="en-US" dirty="0" smtClean="0"/>
              <a:t>For producing a force-transmitting point sequence, or for the production gas or fluid-tight seams, the </a:t>
            </a:r>
            <a:r>
              <a:rPr lang="en-US" dirty="0" smtClean="0">
                <a:hlinkClick r:id="rId3" tooltip="Learn more about Seam Welding from ScienceDirect's AI-generated Topic Pages"/>
              </a:rPr>
              <a:t>seam welding</a:t>
            </a:r>
            <a:r>
              <a:rPr lang="en-US" dirty="0" smtClean="0"/>
              <a:t> is used (Figure 47). When seam welding in certain distances from each, arranged spot welds are made. The roll-shaped rotating electrode, and by a pulse-type power supply, the welding points are generated at equal intervals. The current in short successive pulses, i.e., supplied almost continuously, then creating overlapping weld points, leading to a liquid- or gas-tight seam. It is advantageous that the rotation of the electrode, the current transition always at a different location, is creating a life extension. There is, however, a considerable portion of the stream running through the already formed seam, forming a shunt. In relation to the </a:t>
            </a:r>
            <a:r>
              <a:rPr lang="en-US" dirty="0" smtClean="0">
                <a:hlinkClick r:id="rId4" tooltip="Learn more about Spot Welding from ScienceDirect's AI-generated Topic Pages"/>
              </a:rPr>
              <a:t>spot welding</a:t>
            </a:r>
            <a:r>
              <a:rPr lang="en-US" dirty="0" smtClean="0"/>
              <a:t>, therefore, much higher currents are required. This makes it necessary to cool the rollers with water.</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991600" cy="6278642"/>
          </a:xfrm>
          <a:prstGeom prst="rect">
            <a:avLst/>
          </a:prstGeom>
          <a:noFill/>
        </p:spPr>
        <p:txBody>
          <a:bodyPr wrap="square" rtlCol="0">
            <a:spAutoFit/>
          </a:bodyPr>
          <a:lstStyle/>
          <a:p>
            <a:r>
              <a:rPr lang="en-US" sz="2400" b="1" dirty="0" smtClean="0"/>
              <a:t>Pattern &amp; Pattern making:- </a:t>
            </a:r>
            <a:r>
              <a:rPr lang="en-US" dirty="0" smtClean="0"/>
              <a:t>pattern is a template from which part of a garment is traced onto the fabric before being cut out and assembled; patterns are usually made of paper.</a:t>
            </a:r>
            <a:r>
              <a:rPr lang="en-US" b="1" dirty="0" smtClean="0"/>
              <a:t> </a:t>
            </a:r>
            <a:r>
              <a:rPr lang="en-US" dirty="0" smtClean="0"/>
              <a:t>Pattern Making is a blueprint for the garment, on the basis of which the fabric is cut. It is the technical drawing or drafting of a garment. Standard size charts, dress forms or figure are measured, these measurements are then converted into 2D patterns and then garments are made from them.</a:t>
            </a:r>
          </a:p>
          <a:p>
            <a:r>
              <a:rPr lang="en-US" dirty="0" smtClean="0"/>
              <a:t>Pattern Making has become necessary for a Fashion designer to enable him to make different garments. Pattern Making is very interesting and important for a student as it helps to interpret Designs and understand it with technical ability.</a:t>
            </a:r>
          </a:p>
          <a:p>
            <a:r>
              <a:rPr lang="en-US" dirty="0" smtClean="0"/>
              <a:t>There are many methods of Pattern Making. Flat Pattern Making and Draping are the common ones. In Flat Pattern Making, we take the accurate measurements from a dress form or a figure and then measurements are turned into a pattern using paper. In Draping, a specific Design is achieved, Muslin fabric is draped around a dress form or figure to achieve specific Design.</a:t>
            </a:r>
          </a:p>
          <a:p>
            <a:endParaRPr lang="en-US" dirty="0" smtClean="0"/>
          </a:p>
          <a:p>
            <a:r>
              <a:rPr lang="en-US" b="1" dirty="0" smtClean="0"/>
              <a:t>Functions of Pattern:</a:t>
            </a:r>
          </a:p>
          <a:p>
            <a:r>
              <a:rPr lang="en-US" b="1" dirty="0" smtClean="0"/>
              <a:t>These are some functions of a Pattern:</a:t>
            </a:r>
            <a:endParaRPr lang="en-US" dirty="0" smtClean="0"/>
          </a:p>
          <a:p>
            <a:r>
              <a:rPr lang="en-US" i="1" dirty="0" smtClean="0"/>
              <a:t>It is used for preparing a mold cavity which is used for Casting any parts.</a:t>
            </a:r>
            <a:endParaRPr lang="en-US" dirty="0" smtClean="0"/>
          </a:p>
          <a:p>
            <a:r>
              <a:rPr lang="en-US" i="1" dirty="0" smtClean="0"/>
              <a:t>Some accurate pattern can minimize the production cost of a product because of no further machining is required.</a:t>
            </a:r>
            <a:endParaRPr lang="en-US" dirty="0" smtClean="0"/>
          </a:p>
          <a:p>
            <a:r>
              <a:rPr lang="en-US" i="1" dirty="0" smtClean="0"/>
              <a:t>It reduces casting defects.</a:t>
            </a:r>
            <a:endParaRPr lang="en-US" dirty="0" smtClean="0"/>
          </a:p>
          <a:p>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2114</Words>
  <Application>Microsoft Office PowerPoint</Application>
  <PresentationFormat>On-screen Show (4:3)</PresentationFormat>
  <Paragraphs>66</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Workshop Technology-II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Technology-I</dc:title>
  <dc:creator>Mechengg</dc:creator>
  <cp:lastModifiedBy>Windows User</cp:lastModifiedBy>
  <cp:revision>25</cp:revision>
  <dcterms:created xsi:type="dcterms:W3CDTF">2006-08-16T00:00:00Z</dcterms:created>
  <dcterms:modified xsi:type="dcterms:W3CDTF">2025-12-09T09:09:37Z</dcterms:modified>
</cp:coreProperties>
</file>