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hotovoltaic" TargetMode="External"/><Relationship Id="rId2" Type="http://schemas.openxmlformats.org/officeDocument/2006/relationships/hyperlink" Target="https://en.wikipedia.org/wiki/Refrigerator"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en.wikipedia.org/wiki/Solar_thermal_energy"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22-7.co.in/branch-pipi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araner.com/blog/refrigerants-used-in-industrial-refrigeration-plant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Air_conditioning" TargetMode="External"/><Relationship Id="rId2" Type="http://schemas.openxmlformats.org/officeDocument/2006/relationships/hyperlink" Target="https://en.wikipedia.org/wiki/Refrigeration"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odernize.com/hvac/central-air-conditioner-installation/ductless-ac"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Petrochemical" TargetMode="External"/><Relationship Id="rId3" Type="http://schemas.openxmlformats.org/officeDocument/2006/relationships/hyperlink" Target="https://en.wikipedia.org/wiki/Refrigerant" TargetMode="External"/><Relationship Id="rId7" Type="http://schemas.openxmlformats.org/officeDocument/2006/relationships/hyperlink" Target="https://en.wikipedia.org/wiki/Oil_refinery" TargetMode="External"/><Relationship Id="rId12" Type="http://schemas.openxmlformats.org/officeDocument/2006/relationships/image" Target="../media/image4.png"/><Relationship Id="rId2" Type="http://schemas.openxmlformats.org/officeDocument/2006/relationships/hyperlink" Target="https://en.wikipedia.org/wiki/Vapor-compression_refrigeration" TargetMode="External"/><Relationship Id="rId1" Type="http://schemas.openxmlformats.org/officeDocument/2006/relationships/slideLayout" Target="../slideLayouts/slideLayout7.xml"/><Relationship Id="rId6" Type="http://schemas.openxmlformats.org/officeDocument/2006/relationships/hyperlink" Target="https://en.wikipedia.org/wiki/Air_conditioning" TargetMode="External"/><Relationship Id="rId11" Type="http://schemas.openxmlformats.org/officeDocument/2006/relationships/hyperlink" Target="https://en.wikipedia.org/wiki/Cascade_refrigeration" TargetMode="External"/><Relationship Id="rId5" Type="http://schemas.openxmlformats.org/officeDocument/2006/relationships/hyperlink" Target="https://en.wikipedia.org/wiki/Refrigeration_cycle" TargetMode="External"/><Relationship Id="rId10" Type="http://schemas.openxmlformats.org/officeDocument/2006/relationships/hyperlink" Target="https://en.wikipedia.org/wiki/Natural_gas_processing" TargetMode="External"/><Relationship Id="rId4" Type="http://schemas.openxmlformats.org/officeDocument/2006/relationships/hyperlink" Target="https://en.wikipedia.org/wiki/Phase_transition" TargetMode="External"/><Relationship Id="rId9" Type="http://schemas.openxmlformats.org/officeDocument/2006/relationships/hyperlink" Target="https://en.wikipedia.org/wiki/Chemical_plan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Gas_turbine" TargetMode="External"/><Relationship Id="rId13" Type="http://schemas.openxmlformats.org/officeDocument/2006/relationships/hyperlink" Target="https://en.wikipedia.org/wiki/Popup_camper" TargetMode="External"/><Relationship Id="rId3" Type="http://schemas.openxmlformats.org/officeDocument/2006/relationships/hyperlink" Target="https://en.wikipedia.org/wiki/Solar_thermal_energy" TargetMode="External"/><Relationship Id="rId7" Type="http://schemas.openxmlformats.org/officeDocument/2006/relationships/hyperlink" Target="https://en.wikipedia.org/wiki/Air_conditioning" TargetMode="External"/><Relationship Id="rId12" Type="http://schemas.openxmlformats.org/officeDocument/2006/relationships/hyperlink" Target="https://en.wikipedia.org/wiki/Recreational_vehicle" TargetMode="External"/><Relationship Id="rId2" Type="http://schemas.openxmlformats.org/officeDocument/2006/relationships/hyperlink" Target="https://en.wikipedia.org/wiki/Refrigerator" TargetMode="External"/><Relationship Id="rId16"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s://en.wikipedia.org/wiki/Evaporative_cooling" TargetMode="External"/><Relationship Id="rId11" Type="http://schemas.openxmlformats.org/officeDocument/2006/relationships/hyperlink" Target="https://en.wikipedia.org/wiki/Trigeneration" TargetMode="External"/><Relationship Id="rId5" Type="http://schemas.openxmlformats.org/officeDocument/2006/relationships/hyperlink" Target="https://en.wikipedia.org/wiki/District_heating" TargetMode="External"/><Relationship Id="rId15" Type="http://schemas.openxmlformats.org/officeDocument/2006/relationships/hyperlink" Target="https://en.wikipedia.org/wiki/Vapor-compression_refrigeration" TargetMode="External"/><Relationship Id="rId10" Type="http://schemas.openxmlformats.org/officeDocument/2006/relationships/hyperlink" Target="https://en.wikipedia.org/wiki/Electricity" TargetMode="External"/><Relationship Id="rId4" Type="http://schemas.openxmlformats.org/officeDocument/2006/relationships/hyperlink" Target="https://en.wikipedia.org/wiki/Waste_heat" TargetMode="External"/><Relationship Id="rId9" Type="http://schemas.openxmlformats.org/officeDocument/2006/relationships/hyperlink" Target="https://en.wikipedia.org/wiki/Water_heating" TargetMode="External"/><Relationship Id="rId14" Type="http://schemas.openxmlformats.org/officeDocument/2006/relationships/hyperlink" Target="https://en.wikipedia.org/wiki/Caravan_(towed_trail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5715000" cy="990601"/>
          </a:xfrm>
        </p:spPr>
        <p:txBody>
          <a:bodyPr>
            <a:normAutofit fontScale="90000"/>
          </a:bodyPr>
          <a:lstStyle/>
          <a:p>
            <a:r>
              <a:rPr lang="en-US" b="1" dirty="0" smtClean="0"/>
              <a:t>Refrigeration &amp; Air Conditioning</a:t>
            </a:r>
            <a:endParaRPr lang="en-US" b="1" dirty="0"/>
          </a:p>
        </p:txBody>
      </p:sp>
      <p:sp>
        <p:nvSpPr>
          <p:cNvPr id="3" name="Subtitle 2"/>
          <p:cNvSpPr>
            <a:spLocks noGrp="1"/>
          </p:cNvSpPr>
          <p:nvPr>
            <p:ph type="subTitle" idx="1"/>
          </p:nvPr>
        </p:nvSpPr>
        <p:spPr>
          <a:xfrm>
            <a:off x="0" y="4572000"/>
            <a:ext cx="5715000" cy="2286000"/>
          </a:xfrm>
        </p:spPr>
        <p:txBody>
          <a:bodyPr>
            <a:normAutofit fontScale="92500" lnSpcReduction="20000"/>
          </a:bodyPr>
          <a:lstStyle/>
          <a:p>
            <a:pPr algn="l"/>
            <a:r>
              <a:rPr lang="en-US" b="1" dirty="0" smtClean="0">
                <a:solidFill>
                  <a:srgbClr val="FF0000"/>
                </a:solidFill>
              </a:rPr>
              <a:t>Name-</a:t>
            </a:r>
            <a:r>
              <a:rPr lang="en-US" b="1" dirty="0" err="1" smtClean="0">
                <a:solidFill>
                  <a:srgbClr val="FF0000"/>
                </a:solidFill>
              </a:rPr>
              <a:t>Kapil</a:t>
            </a:r>
            <a:r>
              <a:rPr lang="en-US" b="1" dirty="0" smtClean="0">
                <a:solidFill>
                  <a:srgbClr val="FF0000"/>
                </a:solidFill>
              </a:rPr>
              <a:t> </a:t>
            </a:r>
            <a:r>
              <a:rPr lang="en-US" b="1" dirty="0" smtClean="0">
                <a:solidFill>
                  <a:srgbClr val="FF0000"/>
                </a:solidFill>
              </a:rPr>
              <a:t>Yadav &amp; </a:t>
            </a:r>
            <a:r>
              <a:rPr lang="en-US" b="1" dirty="0" err="1" smtClean="0">
                <a:solidFill>
                  <a:srgbClr val="FF0000"/>
                </a:solidFill>
              </a:rPr>
              <a:t>Vineet</a:t>
            </a:r>
            <a:r>
              <a:rPr lang="en-US" b="1" dirty="0" smtClean="0">
                <a:solidFill>
                  <a:srgbClr val="FF0000"/>
                </a:solidFill>
              </a:rPr>
              <a:t> Sharma</a:t>
            </a:r>
            <a:endParaRPr lang="en-US" b="1" dirty="0" smtClean="0">
              <a:solidFill>
                <a:srgbClr val="FF0000"/>
              </a:solidFill>
            </a:endParaRPr>
          </a:p>
          <a:p>
            <a:pPr algn="l"/>
            <a:r>
              <a:rPr lang="en-US" b="1" dirty="0" smtClean="0">
                <a:solidFill>
                  <a:srgbClr val="FF0000"/>
                </a:solidFill>
              </a:rPr>
              <a:t>Designation-Lecturer </a:t>
            </a:r>
          </a:p>
          <a:p>
            <a:pPr algn="l"/>
            <a:r>
              <a:rPr lang="en-US" b="1" dirty="0" err="1" smtClean="0">
                <a:solidFill>
                  <a:srgbClr val="FF0000"/>
                </a:solidFill>
              </a:rPr>
              <a:t>Deptt</a:t>
            </a:r>
            <a:r>
              <a:rPr lang="en-US" b="1" dirty="0" smtClean="0">
                <a:solidFill>
                  <a:srgbClr val="FF0000"/>
                </a:solidFill>
              </a:rPr>
              <a:t>.-Mechanical </a:t>
            </a:r>
            <a:r>
              <a:rPr lang="en-US" b="1" dirty="0" err="1" smtClean="0">
                <a:solidFill>
                  <a:srgbClr val="FF0000"/>
                </a:solidFill>
              </a:rPr>
              <a:t>Engg</a:t>
            </a:r>
            <a:r>
              <a:rPr lang="en-US" b="1" dirty="0" smtClean="0">
                <a:solidFill>
                  <a:srgbClr val="FF0000"/>
                </a:solidFill>
              </a:rPr>
              <a:t>.</a:t>
            </a:r>
          </a:p>
          <a:p>
            <a:pPr algn="l"/>
            <a:r>
              <a:rPr lang="en-US" b="1" dirty="0" smtClean="0">
                <a:solidFill>
                  <a:srgbClr val="FF0000"/>
                </a:solidFill>
              </a:rPr>
              <a:t>B.K.N. Govt. Polytechnic, </a:t>
            </a:r>
            <a:r>
              <a:rPr lang="en-US" b="1" dirty="0" err="1" smtClean="0">
                <a:solidFill>
                  <a:srgbClr val="FF0000"/>
                </a:solidFill>
              </a:rPr>
              <a:t>Narnaul</a:t>
            </a:r>
            <a:endParaRPr lang="en-US" b="1" dirty="0" smtClean="0">
              <a:solidFill>
                <a:srgbClr val="FF0000"/>
              </a:solidFill>
            </a:endParaRPr>
          </a:p>
          <a:p>
            <a:endParaRPr lang="en-US" dirty="0"/>
          </a:p>
        </p:txBody>
      </p:sp>
      <p:pic>
        <p:nvPicPr>
          <p:cNvPr id="4" name="Picture 3" descr="download (2).jpg"/>
          <p:cNvPicPr>
            <a:picLocks noChangeAspect="1"/>
          </p:cNvPicPr>
          <p:nvPr/>
        </p:nvPicPr>
        <p:blipFill>
          <a:blip r:embed="rId2"/>
          <a:stretch>
            <a:fillRect/>
          </a:stretch>
        </p:blipFill>
        <p:spPr>
          <a:xfrm>
            <a:off x="0" y="0"/>
            <a:ext cx="2152650" cy="2438400"/>
          </a:xfrm>
          <a:prstGeom prst="rect">
            <a:avLst/>
          </a:prstGeom>
        </p:spPr>
      </p:pic>
      <p:pic>
        <p:nvPicPr>
          <p:cNvPr id="5" name="Picture 4" descr="bk.jpg"/>
          <p:cNvPicPr>
            <a:picLocks noChangeAspect="1"/>
          </p:cNvPicPr>
          <p:nvPr/>
        </p:nvPicPr>
        <p:blipFill>
          <a:blip r:embed="rId3"/>
          <a:stretch>
            <a:fillRect/>
          </a:stretch>
        </p:blipFill>
        <p:spPr>
          <a:xfrm>
            <a:off x="2133600" y="0"/>
            <a:ext cx="7010400" cy="2438400"/>
          </a:xfrm>
          <a:prstGeom prst="rect">
            <a:avLst/>
          </a:prstGeom>
        </p:spPr>
      </p:pic>
      <p:pic>
        <p:nvPicPr>
          <p:cNvPr id="6" name="Picture 5" descr="images.jpg"/>
          <p:cNvPicPr>
            <a:picLocks noChangeAspect="1"/>
          </p:cNvPicPr>
          <p:nvPr/>
        </p:nvPicPr>
        <p:blipFill>
          <a:blip r:embed="rId4"/>
          <a:stretch>
            <a:fillRect/>
          </a:stretch>
        </p:blipFill>
        <p:spPr>
          <a:xfrm>
            <a:off x="5715000" y="2438400"/>
            <a:ext cx="3429000" cy="4419600"/>
          </a:xfrm>
          <a:prstGeom prst="rect">
            <a:avLst/>
          </a:prstGeom>
        </p:spPr>
      </p:pic>
      <p:sp>
        <p:nvSpPr>
          <p:cNvPr id="7" name="Rectangle 6"/>
          <p:cNvSpPr/>
          <p:nvPr/>
        </p:nvSpPr>
        <p:spPr>
          <a:xfrm>
            <a:off x="1219200" y="2438400"/>
            <a:ext cx="358835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E-notes of</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pes ev.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308324"/>
          </a:xfrm>
          <a:prstGeom prst="rect">
            <a:avLst/>
          </a:prstGeom>
          <a:noFill/>
        </p:spPr>
        <p:txBody>
          <a:bodyPr wrap="square" rtlCol="0">
            <a:spAutoFit/>
          </a:bodyPr>
          <a:lstStyle/>
          <a:p>
            <a:r>
              <a:rPr lang="en-US" dirty="0" smtClean="0"/>
              <a:t> </a:t>
            </a:r>
            <a:r>
              <a:rPr lang="en-US" b="1" dirty="0" smtClean="0"/>
              <a:t>solar-powered refrigerator</a:t>
            </a:r>
            <a:r>
              <a:rPr lang="en-US" dirty="0" smtClean="0"/>
              <a:t> is a </a:t>
            </a:r>
            <a:r>
              <a:rPr lang="en-US" dirty="0" smtClean="0">
                <a:hlinkClick r:id="rId2" tooltip="Refrigerator"/>
              </a:rPr>
              <a:t>refrigerator</a:t>
            </a:r>
            <a:r>
              <a:rPr lang="en-US" dirty="0" smtClean="0"/>
              <a:t> which runs on energy directly provided by sun, and may include </a:t>
            </a:r>
            <a:r>
              <a:rPr lang="en-US" dirty="0" smtClean="0">
                <a:hlinkClick r:id="rId3" tooltip="Photovoltaic"/>
              </a:rPr>
              <a:t>photovoltaic</a:t>
            </a:r>
            <a:r>
              <a:rPr lang="en-US" dirty="0" smtClean="0"/>
              <a:t> or </a:t>
            </a:r>
            <a:r>
              <a:rPr lang="en-US" dirty="0" smtClean="0">
                <a:hlinkClick r:id="rId4" tooltip="Solar thermal energy"/>
              </a:rPr>
              <a:t>solar thermal</a:t>
            </a:r>
            <a:r>
              <a:rPr lang="en-US" dirty="0" smtClean="0"/>
              <a:t> energy.</a:t>
            </a:r>
          </a:p>
          <a:p>
            <a:r>
              <a:rPr lang="en-US" dirty="0" smtClean="0"/>
              <a:t>Solar-powered refrigerators are able to keep perishable goods such as meat and dairy cool in hot climates, and are used to keep much needed vaccines at their appropriate temperature to avoid spoilage.</a:t>
            </a:r>
          </a:p>
          <a:p>
            <a:r>
              <a:rPr lang="en-US" dirty="0" smtClean="0"/>
              <a:t>Solar-powered refrigerators are typically used in off-the-grid locations where utility provided AC power is not available.</a:t>
            </a:r>
          </a:p>
          <a:p>
            <a:endParaRPr lang="en-US" dirty="0"/>
          </a:p>
        </p:txBody>
      </p:sp>
      <p:pic>
        <p:nvPicPr>
          <p:cNvPr id="3" name="Picture 2" descr="solar.jpg"/>
          <p:cNvPicPr>
            <a:picLocks noChangeAspect="1"/>
          </p:cNvPicPr>
          <p:nvPr/>
        </p:nvPicPr>
        <p:blipFill>
          <a:blip r:embed="rId5"/>
          <a:stretch>
            <a:fillRect/>
          </a:stretch>
        </p:blipFill>
        <p:spPr>
          <a:xfrm>
            <a:off x="0" y="2057400"/>
            <a:ext cx="9144000" cy="4800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08"/>
          </a:xfrm>
          <a:prstGeom prst="rect">
            <a:avLst/>
          </a:prstGeom>
          <a:noFill/>
        </p:spPr>
        <p:txBody>
          <a:bodyPr wrap="square" rtlCol="0">
            <a:spAutoFit/>
          </a:bodyPr>
          <a:lstStyle/>
          <a:p>
            <a:r>
              <a:rPr lang="en-US" b="1" dirty="0" smtClean="0"/>
              <a:t>Types of Refrigerants</a:t>
            </a:r>
          </a:p>
          <a:p>
            <a:r>
              <a:rPr lang="en-US" b="1" dirty="0" smtClean="0"/>
              <a:t>Refrigerants used in industrial spaces</a:t>
            </a:r>
          </a:p>
          <a:p>
            <a:r>
              <a:rPr lang="en-US" dirty="0" smtClean="0"/>
              <a:t>Here we bring you a list of refrigerants that are majorly adopted for industrial refrigeration plants.</a:t>
            </a:r>
          </a:p>
          <a:p>
            <a:r>
              <a:rPr lang="en-US" b="1" dirty="0" smtClean="0"/>
              <a:t>Water</a:t>
            </a:r>
          </a:p>
          <a:p>
            <a:r>
              <a:rPr lang="en-US" dirty="0" smtClean="0"/>
              <a:t>Water is one of the substances filled with perfect chemical and thermodynamic properties. It has been used as a type of refrigerant for decades due to its easy availability. Well, it can’t be considered to be a refrigerant alone, but when chilled in cooling plants, it is put to use in the circuits for lowering the temperatures.</a:t>
            </a:r>
          </a:p>
          <a:p>
            <a:r>
              <a:rPr lang="en-US" dirty="0" smtClean="0"/>
              <a:t>For using water as a refrigerant, there is a need for ambient temperature that is higher than 100° C.</a:t>
            </a:r>
          </a:p>
          <a:p>
            <a:r>
              <a:rPr lang="en-US" b="1" dirty="0" smtClean="0"/>
              <a:t>HFC R134A</a:t>
            </a:r>
          </a:p>
          <a:p>
            <a:r>
              <a:rPr lang="en-US" dirty="0" smtClean="0"/>
              <a:t>This refrigerant is used in air-conditioned cars but also put to use in commercial refrigerant spaces in </a:t>
            </a:r>
            <a:r>
              <a:rPr lang="en-US" dirty="0" smtClean="0">
                <a:hlinkClick r:id="rId2"/>
              </a:rPr>
              <a:t>refrigerant piping</a:t>
            </a:r>
            <a:r>
              <a:rPr lang="en-US" dirty="0" smtClean="0"/>
              <a:t>. While talking about its features, it is enriched with minimal toxicity, non-combustibility, flawless thermal stability, and non-corrosiveness.</a:t>
            </a:r>
          </a:p>
          <a:p>
            <a:r>
              <a:rPr lang="en-US" b="1" dirty="0" smtClean="0"/>
              <a:t>Hydrocarbons (HCS)</a:t>
            </a:r>
          </a:p>
          <a:p>
            <a:r>
              <a:rPr lang="en-US" dirty="0" smtClean="0"/>
              <a:t>This refrigerant is filled with chemicals that are used in commercial refrigeration systems, air conditioning systems, and domestic refrigeration systems. This refrigerant is apt for industrial cooling as it has propane with zero ODP (Ozone depletion potential).  But it needs specific safety installations. </a:t>
            </a:r>
          </a:p>
          <a:p>
            <a:r>
              <a:rPr lang="en-US" dirty="0" smtClean="0"/>
              <a:t>While working with Hydrocarbons, keep certain things in mind for better operation such as avoiding welding in the same area, and staying away from sparks and wire.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39321"/>
          </a:xfrm>
          <a:prstGeom prst="rect">
            <a:avLst/>
          </a:prstGeom>
          <a:noFill/>
        </p:spPr>
        <p:txBody>
          <a:bodyPr wrap="square" rtlCol="0">
            <a:spAutoFit/>
          </a:bodyPr>
          <a:lstStyle/>
          <a:p>
            <a:r>
              <a:rPr lang="en-US" b="1" dirty="0" smtClean="0"/>
              <a:t>Ammonia (R717)</a:t>
            </a:r>
          </a:p>
          <a:p>
            <a:r>
              <a:rPr lang="en-US" dirty="0" smtClean="0"/>
              <a:t>Ammonia is considered to be the oldest and most commonly used refrigerant in industrial cooling plants. It is </a:t>
            </a:r>
            <a:r>
              <a:rPr lang="en-US" dirty="0" smtClean="0">
                <a:hlinkClick r:id="rId2"/>
              </a:rPr>
              <a:t>power-packed with halogen-free chemicals.</a:t>
            </a:r>
            <a:r>
              <a:rPr lang="en-US" dirty="0" smtClean="0"/>
              <a:t> Here, the application process is in smaller components thereafter eradicating the need for big cooling plants.</a:t>
            </a:r>
          </a:p>
          <a:p>
            <a:r>
              <a:rPr lang="en-US" dirty="0" smtClean="0"/>
              <a:t>Besides, it has a lower molecular weight, high critical points, and a high coefficient of performance, but with this comes the damaging effects.</a:t>
            </a:r>
          </a:p>
          <a:p>
            <a:r>
              <a:rPr lang="en-US" b="1" dirty="0" smtClean="0"/>
              <a:t>CO2 R744</a:t>
            </a:r>
          </a:p>
          <a:p>
            <a:r>
              <a:rPr lang="en-US" dirty="0" smtClean="0"/>
              <a:t>This refrigerant has to be handled with care due to its heavyweight, while in a situation of leakage it might replace oxygen. On the brighter side,  CO2 R744 has a minimum impact on the environment as it is non-toxic and non-flammable.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754326"/>
          </a:xfrm>
          <a:prstGeom prst="rect">
            <a:avLst/>
          </a:prstGeom>
          <a:noFill/>
        </p:spPr>
        <p:txBody>
          <a:bodyPr wrap="square" rtlCol="0">
            <a:spAutoFit/>
          </a:bodyPr>
          <a:lstStyle/>
          <a:p>
            <a:r>
              <a:rPr lang="en-US" dirty="0" smtClean="0"/>
              <a:t>A </a:t>
            </a:r>
            <a:r>
              <a:rPr lang="en-US" b="1" dirty="0" smtClean="0"/>
              <a:t>thermal expansion valve</a:t>
            </a:r>
            <a:r>
              <a:rPr lang="en-US" dirty="0" smtClean="0"/>
              <a:t> or </a:t>
            </a:r>
            <a:r>
              <a:rPr lang="en-US" b="1" dirty="0" smtClean="0"/>
              <a:t>thermostatic expansion valve</a:t>
            </a:r>
            <a:r>
              <a:rPr lang="en-US" dirty="0" smtClean="0"/>
              <a:t> (often abbreviated as </a:t>
            </a:r>
            <a:r>
              <a:rPr lang="en-US" b="1" dirty="0" smtClean="0"/>
              <a:t>TEV</a:t>
            </a:r>
            <a:r>
              <a:rPr lang="en-US" dirty="0" smtClean="0"/>
              <a:t>, </a:t>
            </a:r>
            <a:r>
              <a:rPr lang="en-US" b="1" dirty="0" smtClean="0"/>
              <a:t>TXV</a:t>
            </a:r>
            <a:r>
              <a:rPr lang="en-US" dirty="0" smtClean="0"/>
              <a:t>, or </a:t>
            </a:r>
            <a:r>
              <a:rPr lang="en-US" b="1" dirty="0" smtClean="0"/>
              <a:t>TX valve</a:t>
            </a:r>
            <a:r>
              <a:rPr lang="en-US" dirty="0" smtClean="0"/>
              <a:t>) is a component in </a:t>
            </a:r>
            <a:r>
              <a:rPr lang="en-US" dirty="0" smtClean="0">
                <a:hlinkClick r:id="rId2" tooltip="Refrigeration"/>
              </a:rPr>
              <a:t>refrigeration</a:t>
            </a:r>
            <a:r>
              <a:rPr lang="en-US" dirty="0" smtClean="0"/>
              <a:t> and </a:t>
            </a:r>
            <a:r>
              <a:rPr lang="en-US" dirty="0" smtClean="0">
                <a:hlinkClick r:id="rId3" tooltip="Air conditioning"/>
              </a:rPr>
              <a:t>air conditioning</a:t>
            </a:r>
            <a:r>
              <a:rPr lang="en-US" dirty="0" smtClean="0"/>
              <a:t> systems that controls the amount of refrigerant released into the evaporator and is intended to regulate the superheat of the vapor leaving the evaporator. Although often described as a "thermostatic" valve, an expansion valve does not regulate temperature, the temperature of the evaporator will vary with the evaporation pressure.</a:t>
            </a:r>
            <a:endParaRPr lang="en-US" dirty="0"/>
          </a:p>
        </p:txBody>
      </p:sp>
      <p:pic>
        <p:nvPicPr>
          <p:cNvPr id="3" name="Picture 2" descr="337px-Thermostatic_expansion_valve.svg.png"/>
          <p:cNvPicPr>
            <a:picLocks noChangeAspect="1"/>
          </p:cNvPicPr>
          <p:nvPr/>
        </p:nvPicPr>
        <p:blipFill>
          <a:blip r:embed="rId4"/>
          <a:stretch>
            <a:fillRect/>
          </a:stretch>
        </p:blipFill>
        <p:spPr>
          <a:xfrm>
            <a:off x="2286001" y="1890712"/>
            <a:ext cx="3890962" cy="42814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754326"/>
          </a:xfrm>
          <a:prstGeom prst="rect">
            <a:avLst/>
          </a:prstGeom>
          <a:noFill/>
        </p:spPr>
        <p:txBody>
          <a:bodyPr wrap="square" rtlCol="0">
            <a:spAutoFit/>
          </a:bodyPr>
          <a:lstStyle/>
          <a:p>
            <a:r>
              <a:rPr lang="en-US" dirty="0" smtClean="0"/>
              <a:t>A split air conditioner consists of two main parts – a compressor located outside and an inside air outlet unit. Unlike a system that requires a series of ductwork networked throughout the ceiling, split air conditioners rely on a set of pipes to connect the outdoor to the inside air unit which is why there are referred to as a </a:t>
            </a:r>
            <a:r>
              <a:rPr lang="en-US" dirty="0" smtClean="0">
                <a:hlinkClick r:id="rId2"/>
              </a:rPr>
              <a:t>ductless mini-split air conditioner installation</a:t>
            </a:r>
            <a:r>
              <a:rPr lang="en-US" dirty="0" smtClean="0"/>
              <a:t>. Refrigerant is dispersed through the copper pipes that cycle through the system to generate either heated or cold air.</a:t>
            </a:r>
            <a:endParaRPr lang="en-US" dirty="0"/>
          </a:p>
        </p:txBody>
      </p:sp>
      <p:pic>
        <p:nvPicPr>
          <p:cNvPr id="3" name="Picture 2" descr="Schematic-diagram-of-the-experimental-split-air-conditioner.png"/>
          <p:cNvPicPr>
            <a:picLocks noChangeAspect="1"/>
          </p:cNvPicPr>
          <p:nvPr/>
        </p:nvPicPr>
        <p:blipFill>
          <a:blip r:embed="rId3"/>
          <a:stretch>
            <a:fillRect/>
          </a:stretch>
        </p:blipFill>
        <p:spPr>
          <a:xfrm>
            <a:off x="1600200" y="2014537"/>
            <a:ext cx="6096000" cy="41576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noFill/>
        </p:spPr>
        <p:txBody>
          <a:bodyPr wrap="square" rtlCol="0">
            <a:spAutoFit/>
          </a:bodyPr>
          <a:lstStyle/>
          <a:p>
            <a:endParaRPr lang="en-US" dirty="0"/>
          </a:p>
        </p:txBody>
      </p:sp>
      <p:sp>
        <p:nvSpPr>
          <p:cNvPr id="5" name="TextBox 4"/>
          <p:cNvSpPr txBox="1"/>
          <p:nvPr/>
        </p:nvSpPr>
        <p:spPr>
          <a:xfrm>
            <a:off x="0" y="0"/>
            <a:ext cx="9144000" cy="6555641"/>
          </a:xfrm>
          <a:prstGeom prst="rect">
            <a:avLst/>
          </a:prstGeom>
          <a:noFill/>
        </p:spPr>
        <p:txBody>
          <a:bodyPr wrap="square" rtlCol="0">
            <a:spAutoFit/>
          </a:bodyPr>
          <a:lstStyle/>
          <a:p>
            <a:r>
              <a:rPr lang="en-US" sz="2800" dirty="0" smtClean="0"/>
              <a:t>The term </a:t>
            </a:r>
            <a:r>
              <a:rPr lang="en-US" sz="2800" b="1" dirty="0" smtClean="0"/>
              <a:t>refrigeration</a:t>
            </a:r>
            <a:r>
              <a:rPr lang="en-US" sz="2800" dirty="0" smtClean="0"/>
              <a:t> means cooling a space, substance or system to lower and/or maintain its temperature below the ambient one (while the removed heat is rejected at a higher temperature). In other words, </a:t>
            </a:r>
            <a:r>
              <a:rPr lang="en-US" sz="2800" b="1" dirty="0" smtClean="0"/>
              <a:t>refrigeration</a:t>
            </a:r>
            <a:r>
              <a:rPr lang="en-US" sz="2800" dirty="0" smtClean="0"/>
              <a:t> is artificial (human-made) cooling.</a:t>
            </a:r>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b="1" dirty="0" smtClean="0"/>
              <a:t>Air conditioning</a:t>
            </a:r>
            <a:r>
              <a:rPr lang="en-US" sz="2800" dirty="0" smtClean="0"/>
              <a:t> (often referred to as AC, A/C, or </a:t>
            </a:r>
            <a:r>
              <a:rPr lang="en-US" sz="2800" b="1" dirty="0" smtClean="0"/>
              <a:t>air</a:t>
            </a:r>
            <a:r>
              <a:rPr lang="en-US" sz="2800" dirty="0" smtClean="0"/>
              <a:t> con) is the process of removing heat and moisture from the interior of an occupied space to improve the comfort of occupants. ... In construction, a complete system of heating, ventilation, and </a:t>
            </a:r>
            <a:r>
              <a:rPr lang="en-US" sz="2800" b="1" dirty="0" smtClean="0"/>
              <a:t>air conditioning</a:t>
            </a:r>
            <a:r>
              <a:rPr lang="en-US" sz="2800" dirty="0" smtClean="0"/>
              <a:t> is referred to as HVAC.</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85323"/>
          </a:xfrm>
          <a:prstGeom prst="rect">
            <a:avLst/>
          </a:prstGeom>
          <a:noFill/>
        </p:spPr>
        <p:txBody>
          <a:bodyPr wrap="square" rtlCol="0">
            <a:spAutoFit/>
          </a:bodyPr>
          <a:lstStyle/>
          <a:p>
            <a:r>
              <a:rPr lang="en-US" b="1" dirty="0" err="1" smtClean="0"/>
              <a:t>Vapour</a:t>
            </a:r>
            <a:r>
              <a:rPr lang="en-US" b="1" dirty="0" smtClean="0"/>
              <a:t>-compression refrigeration</a:t>
            </a:r>
            <a:r>
              <a:rPr lang="en-US" dirty="0" smtClean="0"/>
              <a:t> or </a:t>
            </a:r>
            <a:r>
              <a:rPr lang="en-US" b="1" dirty="0" smtClean="0"/>
              <a:t>vapor-compression refrigeration system</a:t>
            </a:r>
            <a:r>
              <a:rPr lang="en-US" dirty="0" smtClean="0"/>
              <a:t> (</a:t>
            </a:r>
            <a:r>
              <a:rPr lang="en-US" b="1" dirty="0" smtClean="0"/>
              <a:t>VCRS</a:t>
            </a:r>
            <a:r>
              <a:rPr lang="en-US" dirty="0" smtClean="0"/>
              <a:t>),</a:t>
            </a:r>
            <a:r>
              <a:rPr lang="en-US" baseline="30000" dirty="0" smtClean="0">
                <a:hlinkClick r:id="rId2"/>
              </a:rPr>
              <a:t>[1]</a:t>
            </a:r>
            <a:r>
              <a:rPr lang="en-US" dirty="0" smtClean="0"/>
              <a:t> in which the </a:t>
            </a:r>
            <a:r>
              <a:rPr lang="en-US" dirty="0" smtClean="0">
                <a:hlinkClick r:id="rId3" tooltip="Refrigerant"/>
              </a:rPr>
              <a:t>refrigerant</a:t>
            </a:r>
            <a:r>
              <a:rPr lang="en-US" dirty="0" smtClean="0"/>
              <a:t> undergoes </a:t>
            </a:r>
            <a:r>
              <a:rPr lang="en-US" dirty="0" smtClean="0">
                <a:hlinkClick r:id="rId4" tooltip="Phase transition"/>
              </a:rPr>
              <a:t>phase changes</a:t>
            </a:r>
            <a:r>
              <a:rPr lang="en-US" dirty="0" smtClean="0"/>
              <a:t>, is one of the many </a:t>
            </a:r>
            <a:r>
              <a:rPr lang="en-US" dirty="0" smtClean="0">
                <a:hlinkClick r:id="rId5" tooltip="Refrigeration cycle"/>
              </a:rPr>
              <a:t>refrigeration cycles</a:t>
            </a:r>
            <a:r>
              <a:rPr lang="en-US" dirty="0" smtClean="0"/>
              <a:t> and is the most widely used method for </a:t>
            </a:r>
            <a:r>
              <a:rPr lang="en-US" dirty="0" smtClean="0">
                <a:hlinkClick r:id="rId6" tooltip="Air conditioning"/>
              </a:rPr>
              <a:t>air-conditioning</a:t>
            </a:r>
            <a:r>
              <a:rPr lang="en-US" dirty="0" smtClean="0"/>
              <a:t> of buildings and automobiles. It is also used in domestic and commercial refrigerators, large-scale warehouses for chilled or frozen storage of foods and meats, refrigerated trucks and railroad cars, and a host of other commercial and industrial services. </a:t>
            </a:r>
            <a:r>
              <a:rPr lang="en-US" dirty="0" smtClean="0">
                <a:hlinkClick r:id="rId7" tooltip="Oil refinery"/>
              </a:rPr>
              <a:t>Oil refineries</a:t>
            </a:r>
            <a:r>
              <a:rPr lang="en-US" dirty="0" smtClean="0"/>
              <a:t>, </a:t>
            </a:r>
            <a:r>
              <a:rPr lang="en-US" dirty="0" smtClean="0">
                <a:hlinkClick r:id="rId8" tooltip="Petrochemical"/>
              </a:rPr>
              <a:t>petrochemical</a:t>
            </a:r>
            <a:r>
              <a:rPr lang="en-US" dirty="0" smtClean="0"/>
              <a:t> and </a:t>
            </a:r>
            <a:r>
              <a:rPr lang="en-US" dirty="0" smtClean="0">
                <a:hlinkClick r:id="rId9" tooltip="Chemical plant"/>
              </a:rPr>
              <a:t>chemical</a:t>
            </a:r>
            <a:r>
              <a:rPr lang="en-US" dirty="0" smtClean="0"/>
              <a:t> processing plants, and </a:t>
            </a:r>
            <a:r>
              <a:rPr lang="en-US" dirty="0" smtClean="0">
                <a:hlinkClick r:id="rId10" tooltip="Natural gas processing"/>
              </a:rPr>
              <a:t>natural gas processing</a:t>
            </a:r>
            <a:r>
              <a:rPr lang="en-US" dirty="0" smtClean="0"/>
              <a:t> plants are among the many types of industrial plants that often utilize large vapor-compression refrigeration systems. </a:t>
            </a:r>
            <a:r>
              <a:rPr lang="en-US" dirty="0" smtClean="0">
                <a:hlinkClick r:id="rId11" tooltip="Cascade refrigeration"/>
              </a:rPr>
              <a:t>Cascade refrigeration</a:t>
            </a:r>
            <a:r>
              <a:rPr lang="en-US" dirty="0" smtClean="0"/>
              <a:t> systems may also be implemented using 2 compressors.</a:t>
            </a:r>
            <a:endParaRPr lang="en-US" dirty="0"/>
          </a:p>
        </p:txBody>
      </p:sp>
      <p:pic>
        <p:nvPicPr>
          <p:cNvPr id="3" name="Picture 2" descr="VC.png"/>
          <p:cNvPicPr>
            <a:picLocks noChangeAspect="1"/>
          </p:cNvPicPr>
          <p:nvPr/>
        </p:nvPicPr>
        <p:blipFill>
          <a:blip r:embed="rId12"/>
          <a:stretch>
            <a:fillRect/>
          </a:stretch>
        </p:blipFill>
        <p:spPr>
          <a:xfrm>
            <a:off x="1905000" y="2476500"/>
            <a:ext cx="6324600" cy="4000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416320"/>
          </a:xfrm>
          <a:prstGeom prst="rect">
            <a:avLst/>
          </a:prstGeom>
          <a:noFill/>
        </p:spPr>
        <p:txBody>
          <a:bodyPr wrap="square" rtlCol="0">
            <a:spAutoFit/>
          </a:bodyPr>
          <a:lstStyle/>
          <a:p>
            <a:r>
              <a:rPr lang="en-US" dirty="0" smtClean="0"/>
              <a:t>An </a:t>
            </a:r>
            <a:r>
              <a:rPr lang="en-US" b="1" dirty="0" smtClean="0"/>
              <a:t>absorption refrigerator</a:t>
            </a:r>
            <a:r>
              <a:rPr lang="en-US" dirty="0" smtClean="0"/>
              <a:t> is a </a:t>
            </a:r>
            <a:r>
              <a:rPr lang="en-US" dirty="0" smtClean="0">
                <a:hlinkClick r:id="rId2" tooltip="Refrigerator"/>
              </a:rPr>
              <a:t>refrigerator</a:t>
            </a:r>
            <a:r>
              <a:rPr lang="en-US" dirty="0" smtClean="0"/>
              <a:t> that uses a heat source (e.g., </a:t>
            </a:r>
            <a:r>
              <a:rPr lang="en-US" dirty="0" smtClean="0">
                <a:hlinkClick r:id="rId3" tooltip="Solar thermal energy"/>
              </a:rPr>
              <a:t>solar</a:t>
            </a:r>
            <a:r>
              <a:rPr lang="en-US" dirty="0" smtClean="0"/>
              <a:t> energy, a fossil-fueled flame, </a:t>
            </a:r>
            <a:r>
              <a:rPr lang="en-US" dirty="0" smtClean="0">
                <a:hlinkClick r:id="rId4" tooltip="Waste heat"/>
              </a:rPr>
              <a:t>waste heat</a:t>
            </a:r>
            <a:r>
              <a:rPr lang="en-US" dirty="0" smtClean="0"/>
              <a:t> from factories, or </a:t>
            </a:r>
            <a:r>
              <a:rPr lang="en-US" dirty="0" smtClean="0">
                <a:hlinkClick r:id="rId5" tooltip="District heating"/>
              </a:rPr>
              <a:t>district heating</a:t>
            </a:r>
            <a:r>
              <a:rPr lang="en-US" dirty="0" smtClean="0"/>
              <a:t> systems) to provide the energy needed to drive the cooling process. The system uses two coolants, the first of which performs </a:t>
            </a:r>
            <a:r>
              <a:rPr lang="en-US" dirty="0" smtClean="0">
                <a:hlinkClick r:id="rId6" tooltip="Evaporative cooling"/>
              </a:rPr>
              <a:t>evaporative cooling</a:t>
            </a:r>
            <a:r>
              <a:rPr lang="en-US" dirty="0" smtClean="0"/>
              <a:t> and is then absorbed into the second coolant; heat is needed to reset the two coolants to their initial states. The principle can also be used to </a:t>
            </a:r>
            <a:r>
              <a:rPr lang="en-US" dirty="0" smtClean="0">
                <a:hlinkClick r:id="rId7" tooltip="Air conditioning"/>
              </a:rPr>
              <a:t>air-condition</a:t>
            </a:r>
            <a:r>
              <a:rPr lang="en-US" dirty="0" smtClean="0"/>
              <a:t> buildings using the waste heat from a </a:t>
            </a:r>
            <a:r>
              <a:rPr lang="en-US" dirty="0" smtClean="0">
                <a:hlinkClick r:id="rId8" tooltip="Gas turbine"/>
              </a:rPr>
              <a:t>gas turbine</a:t>
            </a:r>
            <a:r>
              <a:rPr lang="en-US" dirty="0" smtClean="0"/>
              <a:t> or </a:t>
            </a:r>
            <a:r>
              <a:rPr lang="en-US" dirty="0" smtClean="0">
                <a:hlinkClick r:id="rId9" tooltip="Water heating"/>
              </a:rPr>
              <a:t>water heater</a:t>
            </a:r>
            <a:r>
              <a:rPr lang="en-US" dirty="0" smtClean="0"/>
              <a:t>. Using waste heat from a gas turbine makes the turbine very efficient because it first produces </a:t>
            </a:r>
            <a:r>
              <a:rPr lang="en-US" dirty="0" smtClean="0">
                <a:hlinkClick r:id="rId10" tooltip="Electricity"/>
              </a:rPr>
              <a:t>electricity</a:t>
            </a:r>
            <a:r>
              <a:rPr lang="en-US" dirty="0" smtClean="0"/>
              <a:t>, then hot water, and finally, air-conditioning—</a:t>
            </a:r>
            <a:r>
              <a:rPr lang="en-US" dirty="0" err="1" smtClean="0">
                <a:hlinkClick r:id="rId11" tooltip="Trigeneration"/>
              </a:rPr>
              <a:t>trigeneration</a:t>
            </a:r>
            <a:r>
              <a:rPr lang="en-US" dirty="0" smtClean="0"/>
              <a:t>. Absorption refrigerators are commonly used in </a:t>
            </a:r>
            <a:r>
              <a:rPr lang="en-US" dirty="0" smtClean="0">
                <a:hlinkClick r:id="rId12" tooltip="Recreational vehicle"/>
              </a:rPr>
              <a:t>recreational vehicles</a:t>
            </a:r>
            <a:r>
              <a:rPr lang="en-US" dirty="0" smtClean="0"/>
              <a:t> (RVs), </a:t>
            </a:r>
            <a:r>
              <a:rPr lang="en-US" dirty="0" smtClean="0">
                <a:hlinkClick r:id="rId13" tooltip="Popup camper"/>
              </a:rPr>
              <a:t>campers</a:t>
            </a:r>
            <a:r>
              <a:rPr lang="en-US" dirty="0" smtClean="0"/>
              <a:t>, and </a:t>
            </a:r>
            <a:r>
              <a:rPr lang="en-US" dirty="0" smtClean="0">
                <a:hlinkClick r:id="rId14" tooltip="Caravan (towed trailer)"/>
              </a:rPr>
              <a:t>caravans</a:t>
            </a:r>
            <a:r>
              <a:rPr lang="en-US" dirty="0" smtClean="0"/>
              <a:t> because they can be powered with propane fuel, rather than electricity. Unlike more common </a:t>
            </a:r>
            <a:r>
              <a:rPr lang="en-US" dirty="0" smtClean="0">
                <a:hlinkClick r:id="rId15" tooltip="Vapor-compression refrigeration"/>
              </a:rPr>
              <a:t>vapor-compression refrigeration</a:t>
            </a:r>
            <a:r>
              <a:rPr lang="en-US" dirty="0" smtClean="0"/>
              <a:t> systems, an absorption refrigerator can be produced with no moving parts other than the coolants.</a:t>
            </a:r>
            <a:endParaRPr lang="en-US" dirty="0"/>
          </a:p>
        </p:txBody>
      </p:sp>
      <p:pic>
        <p:nvPicPr>
          <p:cNvPr id="3" name="Picture 2" descr="maxresdefault.jpg"/>
          <p:cNvPicPr>
            <a:picLocks noChangeAspect="1"/>
          </p:cNvPicPr>
          <p:nvPr/>
        </p:nvPicPr>
        <p:blipFill>
          <a:blip r:embed="rId16"/>
          <a:stretch>
            <a:fillRect/>
          </a:stretch>
        </p:blipFill>
        <p:spPr>
          <a:xfrm>
            <a:off x="762000" y="3581400"/>
            <a:ext cx="7315200" cy="3276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enser-and-its-types-2-63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enser-and-its-types-3-63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y-of-condenser-and-its-different-types-6-63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ress-air-textile-utility-20-63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1107</Words>
  <Application>Microsoft Office PowerPoint</Application>
  <PresentationFormat>On-screen Show (4:3)</PresentationFormat>
  <Paragraphs>36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Refrigeration &amp; Air Conditioning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Technology-I</dc:title>
  <dc:creator>Mechengg</dc:creator>
  <cp:lastModifiedBy>Windows User</cp:lastModifiedBy>
  <cp:revision>68</cp:revision>
  <dcterms:created xsi:type="dcterms:W3CDTF">2006-08-16T00:00:00Z</dcterms:created>
  <dcterms:modified xsi:type="dcterms:W3CDTF">2025-12-09T09:10:24Z</dcterms:modified>
</cp:coreProperties>
</file>